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429" r:id="rId5"/>
    <p:sldId id="431" r:id="rId6"/>
    <p:sldId id="453" r:id="rId7"/>
    <p:sldId id="454" r:id="rId8"/>
    <p:sldId id="421" r:id="rId9"/>
    <p:sldId id="455" r:id="rId10"/>
    <p:sldId id="456" r:id="rId11"/>
    <p:sldId id="450" r:id="rId12"/>
    <p:sldId id="457" r:id="rId13"/>
    <p:sldId id="422" r:id="rId14"/>
    <p:sldId id="449" r:id="rId15"/>
    <p:sldId id="443" r:id="rId16"/>
    <p:sldId id="444" r:id="rId17"/>
    <p:sldId id="436" r:id="rId18"/>
    <p:sldId id="424" r:id="rId19"/>
    <p:sldId id="447" r:id="rId20"/>
    <p:sldId id="438" r:id="rId21"/>
    <p:sldId id="441" r:id="rId22"/>
    <p:sldId id="446" r:id="rId23"/>
    <p:sldId id="458" r:id="rId24"/>
    <p:sldId id="425" r:id="rId25"/>
    <p:sldId id="432" r:id="rId26"/>
    <p:sldId id="459" r:id="rId27"/>
    <p:sldId id="452" r:id="rId28"/>
    <p:sldId id="433" r:id="rId29"/>
    <p:sldId id="43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lean Easter" initials="SE" lastIdx="8" clrIdx="0">
    <p:extLst>
      <p:ext uri="{19B8F6BF-5375-455C-9EA6-DF929625EA0E}">
        <p15:presenceInfo xmlns:p15="http://schemas.microsoft.com/office/powerpoint/2012/main" userId="Shalean Eas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6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BDE27F-D957-4593-841D-0E8F924B6FCB}" v="1" dt="2024-01-31T22:32:48.6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906" autoAdjust="0"/>
  </p:normalViewPr>
  <p:slideViewPr>
    <p:cSldViewPr snapToGrid="0">
      <p:cViewPr varScale="1">
        <p:scale>
          <a:sx n="101" d="100"/>
          <a:sy n="101" d="100"/>
        </p:scale>
        <p:origin x="9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893A-0CB1-4595-BA19-18C6D2853802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32903-FAD6-41F1-9BD7-351387388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8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32903-FAD6-41F1-9BD7-351387388D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80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32903-FAD6-41F1-9BD7-351387388D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51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The Cowboys stadium can only hold 80,000</a:t>
            </a:r>
            <a:endParaRPr lang="en-US" sz="10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32903-FAD6-41F1-9BD7-351387388D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28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kidney, a piece of your liver and other tissue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32903-FAD6-41F1-9BD7-351387388D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97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4F6E3-55B0-4E79-A9FC-292B167D4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4C16F-777E-498F-9E54-E532AF164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50B19-94B7-40DF-8E8E-578605872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20AC-2621-4D6A-B5A6-E82C3352BB4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68A69-929F-4D60-8E6E-882C429B9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C3F10-97A7-4F4B-A8CE-6FACBCC11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4AD4-43AC-44CD-8D6B-5E8FFE671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0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9245-DDDD-4E79-8410-884418E89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BBE14D-E107-4A06-AEBB-DC2999DC0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831FF-B331-4558-A8DA-91BEE7E43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20AC-2621-4D6A-B5A6-E82C3352BB4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B3AE3-5883-4769-B063-A2FD14100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596F1-2E62-4DDA-AED5-DE67BED56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4AD4-43AC-44CD-8D6B-5E8FFE671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579068-03B5-4A9F-A14D-28FCD71D8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2113AA-C821-4416-A925-869AA3E37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62EF5-4AF4-42ED-A08B-6F688B25C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20AC-2621-4D6A-B5A6-E82C3352BB4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2EE8C-CECD-4F95-898D-9F3CAFCA5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B8CC0-0DAC-43B6-AD52-C99F26A16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4AD4-43AC-44CD-8D6B-5E8FFE671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709D0-CE8D-426A-B7AA-56B885DF0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2641" y="1105467"/>
            <a:ext cx="5811159" cy="952812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34ED9-123D-46D2-8C85-6EC411284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AC379-BB86-4FED-B27B-5319FFF9D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69DFC-B3B5-4665-A51A-5DF25018C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F24B488C-8149-4000-9BB2-58FA5899C1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92943" y="0"/>
            <a:ext cx="3169873" cy="4954137"/>
          </a:xfrm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53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2" y="39"/>
            <a:ext cx="5449403" cy="6857961"/>
          </a:xfrm>
          <a:custGeom>
            <a:avLst/>
            <a:gdLst>
              <a:gd name="connsiteX0" fmla="*/ 0 w 10900226"/>
              <a:gd name="connsiteY0" fmla="*/ 0 h 13715922"/>
              <a:gd name="connsiteX1" fmla="*/ 10900226 w 10900226"/>
              <a:gd name="connsiteY1" fmla="*/ 13715922 h 13715922"/>
              <a:gd name="connsiteX2" fmla="*/ 0 w 10900226"/>
              <a:gd name="connsiteY2" fmla="*/ 13715922 h 1371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00226" h="13715922">
                <a:moveTo>
                  <a:pt x="0" y="0"/>
                </a:moveTo>
                <a:lnTo>
                  <a:pt x="10900226" y="13715922"/>
                </a:lnTo>
                <a:lnTo>
                  <a:pt x="0" y="1371592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253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23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06DB4-56CD-43B8-9DD2-9ADC4453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76579-1923-4BC3-B6B0-8D6E95498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8BE0B-609C-4820-B655-629926308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20AC-2621-4D6A-B5A6-E82C3352BB4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D04E7-8575-4CCF-9A3C-C3BCB9E2B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4577B-B780-412C-BDFB-50295A2B6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4AD4-43AC-44CD-8D6B-5E8FFE671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2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79FB8-B2F0-4E51-9000-1EBFBBF96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F31AC-9E7D-4993-93BD-F5A52D10B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B0F5C-8556-4F97-82D1-2B1C6904D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20AC-2621-4D6A-B5A6-E82C3352BB4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BB59F-8FFD-4DE0-A476-6DB3DD437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E911-1154-4F8B-80CE-16887CB7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4AD4-43AC-44CD-8D6B-5E8FFE671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4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155F4-031A-4372-A198-DA7797D62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EF22A-822B-4EF1-81DC-B8759693C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352C1F-67C2-4447-98DB-E9433BD54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6DDF08-85DD-4787-8D73-48B2A403B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20AC-2621-4D6A-B5A6-E82C3352BB4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2FECA-6B0B-4B13-A343-2838BFBB2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EFD0A-FB94-480C-ACE0-7D5406E39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4AD4-43AC-44CD-8D6B-5E8FFE671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8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F4EA6-DB95-4448-B71E-A77AF61F4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A86ED-9CBB-4B68-B685-0B971EAA2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2EA99-F0CA-4B61-B3AE-AF3AF4E2D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E532D-4E92-4739-A86A-0C41EF408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118EA2-8601-4F3E-BACA-FC89A891AF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41E83-37BD-4BFD-9DA3-CA9A6059C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20AC-2621-4D6A-B5A6-E82C3352BB4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C7BBFD-D1A5-4A7B-85D8-6D2F4B2FF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F2E4CA-A309-4B1B-BD52-7CF485C6D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4AD4-43AC-44CD-8D6B-5E8FFE671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87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5C4EA-2831-4DC5-8610-D734627C1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1EE14-BF19-47F9-9405-46B76E102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20AC-2621-4D6A-B5A6-E82C3352BB4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86A76-D4B2-46BC-AC30-D2E4C548E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28E7E1-CB38-4202-A393-6D0A2F15C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4AD4-43AC-44CD-8D6B-5E8FFE671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27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6E4532-BC36-40E9-B0ED-6DE786D3D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20AC-2621-4D6A-B5A6-E82C3352BB4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785C0B-9009-465F-9025-A6798D87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4E2A4-E90A-4703-B48D-260442DA6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4AD4-43AC-44CD-8D6B-5E8FFE671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8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A947C-C251-4665-9247-D73A06FDC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3FEBD-9C24-4EF0-A832-F517835F6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96FAC0-634E-4B3C-B27E-8C5B921D8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1EFC6-B843-4E15-B095-750F943CA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20AC-2621-4D6A-B5A6-E82C3352BB4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DE510-A020-4A1C-9D21-22D30A7E6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73648-8561-403C-A752-C7CA89FD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4AD4-43AC-44CD-8D6B-5E8FFE671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9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7A741-DD59-4041-9718-81B8D20D7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3A1F47-9A83-4B65-9EFA-281A369E00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02EDD-F7E2-40C2-89A4-EEC64EE94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0493F-34B5-4B3B-84D0-9677C3FB3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20AC-2621-4D6A-B5A6-E82C3352BB4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BF6914-12C4-4D27-BCC3-375E97CA9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B2F45-2844-4617-89F1-E6A865B2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4AD4-43AC-44CD-8D6B-5E8FFE671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A3A17-37EA-4A23-9307-91F5B3FE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C4453-2099-4824-83A7-5A92992A3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8A4B6-1609-4BF7-84CB-A0DFBABC3A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C20AC-2621-4D6A-B5A6-E82C3352BB4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C1F57-6518-4807-986F-6DE2BB53F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0AC6A-FFBB-4684-B739-9B68FE2EB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24AD4-43AC-44CD-8D6B-5E8FFE671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1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72" r:id="rId13"/>
    <p:sldLayoutId id="214748367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N5E2Zp6qOys?feature=oembed" TargetMode="Externa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VRX_alyxsLE?feature=oembed" TargetMode="Externa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yN34IO2el4w?feature=oembed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72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SHANTE AND MECCAI - ONE YES STORY">
            <a:hlinkClick r:id="" action="ppaction://media"/>
            <a:extLst>
              <a:ext uri="{FF2B5EF4-FFF2-40B4-BE49-F238E27FC236}">
                <a16:creationId xmlns:a16="http://schemas.microsoft.com/office/drawing/2014/main" id="{52134780-F82E-A0B8-4AED-4F2F3B4E595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20519" y="1168635"/>
            <a:ext cx="6500517" cy="46524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769D8A-8447-F01B-120B-E25031ECF882}"/>
              </a:ext>
            </a:extLst>
          </p:cNvPr>
          <p:cNvSpPr txBox="1"/>
          <p:nvPr/>
        </p:nvSpPr>
        <p:spPr>
          <a:xfrm>
            <a:off x="8136998" y="2022997"/>
            <a:ext cx="3269948" cy="10079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950" b="1" dirty="0">
                <a:solidFill>
                  <a:srgbClr val="002060"/>
                </a:solidFill>
                <a:latin typeface="Segoe UI"/>
                <a:cs typeface="Segoe UI"/>
              </a:rPr>
              <a:t>Shante </a:t>
            </a:r>
            <a:endParaRPr lang="en-US" sz="2000" dirty="0">
              <a:solidFill>
                <a:srgbClr val="17406D"/>
              </a:solidFill>
              <a:latin typeface="Calibri" panose="020F0502020204030204"/>
              <a:cs typeface="Calibri" panose="020F0502020204030204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Segoe UI"/>
                <a:cs typeface="Segoe UI"/>
              </a:rPr>
              <a:t>Waiting List Patient</a:t>
            </a:r>
            <a:endParaRPr lang="en-US" sz="2000">
              <a:solidFill>
                <a:schemeClr val="tx2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7631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B8208E-D586-84E2-A364-53FD10C5CBFC}"/>
              </a:ext>
            </a:extLst>
          </p:cNvPr>
          <p:cNvSpPr txBox="1"/>
          <p:nvPr/>
        </p:nvSpPr>
        <p:spPr>
          <a:xfrm>
            <a:off x="1101153" y="1105558"/>
            <a:ext cx="9989693" cy="7001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950" b="1" dirty="0">
                <a:solidFill>
                  <a:srgbClr val="002060"/>
                </a:solidFill>
                <a:latin typeface="Segoe UI"/>
                <a:cs typeface="Segoe UI"/>
              </a:rPr>
              <a:t>Did you know? Organ Donation is </a:t>
            </a:r>
            <a:r>
              <a:rPr lang="en-US" sz="3950" b="1" dirty="0">
                <a:solidFill>
                  <a:schemeClr val="accent6"/>
                </a:solidFill>
                <a:latin typeface="Segoe UI"/>
                <a:cs typeface="Segoe UI"/>
              </a:rPr>
              <a:t>RARE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DF862B-885D-6816-561D-FC96461F9A7E}"/>
              </a:ext>
            </a:extLst>
          </p:cNvPr>
          <p:cNvSpPr txBox="1">
            <a:spLocks/>
          </p:cNvSpPr>
          <p:nvPr/>
        </p:nvSpPr>
        <p:spPr>
          <a:xfrm>
            <a:off x="2118908" y="2171397"/>
            <a:ext cx="8192956" cy="3931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>
                <a:solidFill>
                  <a:srgbClr val="002060"/>
                </a:solidFill>
                <a:latin typeface="Segoe UI"/>
                <a:cs typeface="Segoe UI"/>
              </a:rPr>
              <a:t>Less than 1%</a:t>
            </a:r>
            <a:r>
              <a:rPr lang="en-US" sz="3000" dirty="0">
                <a:solidFill>
                  <a:srgbClr val="002060"/>
                </a:solidFill>
                <a:latin typeface="Segoe UI"/>
                <a:cs typeface="Segoe UI"/>
              </a:rPr>
              <a:t> </a:t>
            </a:r>
            <a:r>
              <a:rPr lang="en-US" sz="3000" dirty="0">
                <a:latin typeface="Segoe UI"/>
                <a:cs typeface="Segoe UI"/>
              </a:rPr>
              <a:t>of deaths occur in a manner that allows for organ donation.</a:t>
            </a:r>
            <a:endParaRPr lang="en-US" dirty="0">
              <a:cs typeface="Calibri" panose="020F0502020204030204"/>
            </a:endParaRPr>
          </a:p>
          <a:p>
            <a:pPr marL="0" indent="0" algn="ctr">
              <a:buNone/>
            </a:pPr>
            <a:endParaRPr lang="en-US" sz="3000" dirty="0">
              <a:solidFill>
                <a:srgbClr val="002060"/>
              </a:solidFill>
              <a:latin typeface="Segoe UI"/>
              <a:cs typeface="Segoe UI"/>
            </a:endParaRPr>
          </a:p>
          <a:p>
            <a:pPr marL="0" indent="0" algn="ctr">
              <a:buNone/>
            </a:pPr>
            <a:r>
              <a:rPr lang="en-US" sz="3000" b="1" dirty="0">
                <a:solidFill>
                  <a:schemeClr val="accent6"/>
                </a:solidFill>
                <a:latin typeface="Segoe UI"/>
                <a:cs typeface="Segoe UI"/>
              </a:rPr>
              <a:t>Why?</a:t>
            </a:r>
            <a:endParaRPr lang="en-US" sz="3000" b="1" dirty="0">
              <a:solidFill>
                <a:schemeClr val="accent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sz="3000" dirty="0">
                <a:latin typeface="Segoe UI"/>
                <a:cs typeface="Segoe UI"/>
              </a:rPr>
              <a:t>Patients must be in a hospital, on a ventilator, and meet other criteria for organ donation to even be considered as an option. </a:t>
            </a:r>
            <a:endParaRPr lang="en-US" sz="3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85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B8208E-D586-84E2-A364-53FD10C5CBFC}"/>
              </a:ext>
            </a:extLst>
          </p:cNvPr>
          <p:cNvSpPr txBox="1"/>
          <p:nvPr/>
        </p:nvSpPr>
        <p:spPr>
          <a:xfrm>
            <a:off x="3188701" y="790628"/>
            <a:ext cx="6609577" cy="7001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950" b="1" dirty="0">
                <a:solidFill>
                  <a:srgbClr val="002060"/>
                </a:solidFill>
                <a:latin typeface="Segoe UI"/>
                <a:cs typeface="Segoe UI"/>
              </a:rPr>
              <a:t>Types of Organ Donation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DF862B-885D-6816-561D-FC96461F9A7E}"/>
              </a:ext>
            </a:extLst>
          </p:cNvPr>
          <p:cNvSpPr txBox="1">
            <a:spLocks/>
          </p:cNvSpPr>
          <p:nvPr/>
        </p:nvSpPr>
        <p:spPr>
          <a:xfrm>
            <a:off x="3189472" y="2158226"/>
            <a:ext cx="8192956" cy="3931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  <a:latin typeface="Segoe UI"/>
                <a:cs typeface="Segoe UI"/>
              </a:rPr>
              <a:t>Living Donation</a:t>
            </a:r>
            <a:endParaRPr lang="en-US" sz="20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Segoe UI"/>
                <a:cs typeface="Segoe UI"/>
              </a:rPr>
              <a:t>Coordinated directly by transplant centers, not recovery organizations/OPOs</a:t>
            </a: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  <a:latin typeface="Segoe UI"/>
              <a:cs typeface="Segoe UI"/>
            </a:endParaRP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  <a:latin typeface="Segoe UI"/>
              <a:cs typeface="Segoe UI"/>
            </a:endParaRPr>
          </a:p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  <a:latin typeface="Segoe UI"/>
              <a:cs typeface="Segoe UI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  <a:latin typeface="Segoe UI"/>
                <a:cs typeface="Segoe UI"/>
              </a:rPr>
              <a:t>Deceased Donation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Segoe UI"/>
                <a:cs typeface="Segoe UI"/>
              </a:rPr>
              <a:t>Recovered and coordinated by OPOs</a:t>
            </a:r>
          </a:p>
          <a:p>
            <a:pPr marL="457200" indent="-457200">
              <a:buFont typeface="Arial"/>
              <a:buChar char="•"/>
            </a:pPr>
            <a:endParaRPr lang="en-US" sz="3000" dirty="0">
              <a:solidFill>
                <a:srgbClr val="002060"/>
              </a:solidFill>
              <a:latin typeface="Segoe UI"/>
              <a:cs typeface="Segoe UI"/>
            </a:endParaRPr>
          </a:p>
          <a:p>
            <a:pPr marL="0" indent="0">
              <a:buNone/>
            </a:pPr>
            <a:endParaRPr lang="en-US" sz="3000" dirty="0">
              <a:solidFill>
                <a:srgbClr val="002060"/>
              </a:solidFill>
              <a:latin typeface="Segoe UI"/>
              <a:cs typeface="Segoe UI"/>
            </a:endParaRPr>
          </a:p>
        </p:txBody>
      </p:sp>
      <p:pic>
        <p:nvPicPr>
          <p:cNvPr id="2" name="Picture 2" descr="Icon&#10;&#10;Description automatically generated">
            <a:extLst>
              <a:ext uri="{FF2B5EF4-FFF2-40B4-BE49-F238E27FC236}">
                <a16:creationId xmlns:a16="http://schemas.microsoft.com/office/drawing/2014/main" id="{DAA682FC-620F-9DA9-898F-D4629A9C14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918" y="1753874"/>
            <a:ext cx="3542828" cy="1995584"/>
          </a:xfrm>
          <a:prstGeom prst="rect">
            <a:avLst/>
          </a:prstGeom>
        </p:spPr>
      </p:pic>
      <p:pic>
        <p:nvPicPr>
          <p:cNvPr id="3" name="Picture 4" descr="Icon&#10;&#10;Description automatically generated">
            <a:extLst>
              <a:ext uri="{FF2B5EF4-FFF2-40B4-BE49-F238E27FC236}">
                <a16:creationId xmlns:a16="http://schemas.microsoft.com/office/drawing/2014/main" id="{169EC0EA-3EF0-1A2D-1FB2-2F4EB2239D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241" y="3577167"/>
            <a:ext cx="2074332" cy="207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0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B8208E-D586-84E2-A364-53FD10C5CBFC}"/>
              </a:ext>
            </a:extLst>
          </p:cNvPr>
          <p:cNvSpPr txBox="1"/>
          <p:nvPr/>
        </p:nvSpPr>
        <p:spPr>
          <a:xfrm>
            <a:off x="3188701" y="790628"/>
            <a:ext cx="6609577" cy="7001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950" b="1" dirty="0">
                <a:solidFill>
                  <a:srgbClr val="002060"/>
                </a:solidFill>
                <a:latin typeface="Segoe UI"/>
                <a:cs typeface="Segoe UI"/>
              </a:rPr>
              <a:t>Brain Death vs. Coma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DF862B-885D-6816-561D-FC96461F9A7E}"/>
              </a:ext>
            </a:extLst>
          </p:cNvPr>
          <p:cNvSpPr txBox="1">
            <a:spLocks/>
          </p:cNvSpPr>
          <p:nvPr/>
        </p:nvSpPr>
        <p:spPr>
          <a:xfrm>
            <a:off x="1016359" y="4952226"/>
            <a:ext cx="10431921" cy="283974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00" dirty="0">
                <a:latin typeface="Segoe UI"/>
                <a:cs typeface="Segoe UI"/>
              </a:rPr>
              <a:t>Brain death is the complete, irreversible cessation of all brain function. </a:t>
            </a:r>
            <a:endParaRPr lang="en-US" sz="2500" dirty="0">
              <a:latin typeface="Calibri" panose="020F0502020204030204"/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sz="2500" dirty="0">
                <a:latin typeface="Segoe UI"/>
                <a:cs typeface="Segoe UI"/>
              </a:rPr>
              <a:t>A person cannot recover from brain death.</a:t>
            </a:r>
            <a:endParaRPr lang="en-US" sz="2500" dirty="0">
              <a:cs typeface="Calibri" panose="020F0502020204030204"/>
            </a:endParaRPr>
          </a:p>
        </p:txBody>
      </p:sp>
      <p:pic>
        <p:nvPicPr>
          <p:cNvPr id="2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A0C44FD-03E9-A610-8F86-02CBC2F9B5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8185" b="2057"/>
          <a:stretch/>
        </p:blipFill>
        <p:spPr>
          <a:xfrm>
            <a:off x="914400" y="2952749"/>
            <a:ext cx="5254977" cy="16476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4C5C66-D0F7-31B3-DC68-AE3F0A984580}"/>
              </a:ext>
            </a:extLst>
          </p:cNvPr>
          <p:cNvSpPr txBox="1"/>
          <p:nvPr/>
        </p:nvSpPr>
        <p:spPr>
          <a:xfrm>
            <a:off x="6540029" y="2015067"/>
            <a:ext cx="4361273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3057"/>
                </a:solidFill>
                <a:latin typeface="Segoe UI"/>
                <a:cs typeface="Segoe UI"/>
              </a:rPr>
              <a:t>Brain death occurs when:</a:t>
            </a:r>
          </a:p>
          <a:p>
            <a:pPr>
              <a:buChar char="•"/>
            </a:pPr>
            <a:r>
              <a:rPr lang="en-US" dirty="0">
                <a:latin typeface="Segoe UI"/>
                <a:cs typeface="Arial"/>
              </a:rPr>
              <a:t> All brain tissue is dead</a:t>
            </a:r>
          </a:p>
          <a:p>
            <a:pPr>
              <a:buChar char="•"/>
            </a:pPr>
            <a:r>
              <a:rPr lang="en-US" dirty="0">
                <a:latin typeface="Segoe UI"/>
                <a:cs typeface="Arial"/>
              </a:rPr>
              <a:t> No electrical activity in the brain</a:t>
            </a:r>
          </a:p>
          <a:p>
            <a:pPr>
              <a:buChar char="•"/>
            </a:pPr>
            <a:r>
              <a:rPr lang="en-US" dirty="0">
                <a:latin typeface="Segoe UI"/>
                <a:cs typeface="Arial"/>
              </a:rPr>
              <a:t> No blood flow</a:t>
            </a:r>
          </a:p>
          <a:p>
            <a:endParaRPr lang="en-US" dirty="0">
              <a:solidFill>
                <a:srgbClr val="003057"/>
              </a:solidFill>
              <a:latin typeface="Segoe UI"/>
              <a:cs typeface="Arial"/>
            </a:endParaRPr>
          </a:p>
          <a:p>
            <a:r>
              <a:rPr lang="en-US" b="1" dirty="0">
                <a:solidFill>
                  <a:srgbClr val="003057"/>
                </a:solidFill>
                <a:latin typeface="Segoe UI"/>
                <a:cs typeface="Segoe UI"/>
              </a:rPr>
              <a:t>A coma occurs when:</a:t>
            </a:r>
          </a:p>
          <a:p>
            <a:pPr>
              <a:buChar char="•"/>
            </a:pPr>
            <a:r>
              <a:rPr lang="en-US" dirty="0">
                <a:latin typeface="Segoe UI"/>
                <a:cs typeface="Arial"/>
              </a:rPr>
              <a:t> A portion of the brain is injured</a:t>
            </a:r>
          </a:p>
          <a:p>
            <a:pPr>
              <a:buChar char="•"/>
            </a:pPr>
            <a:r>
              <a:rPr lang="en-US" dirty="0">
                <a:latin typeface="Segoe UI"/>
                <a:cs typeface="Arial"/>
              </a:rPr>
              <a:t> Electrical activity is present in the brain</a:t>
            </a:r>
          </a:p>
          <a:p>
            <a:pPr>
              <a:buChar char="•"/>
            </a:pPr>
            <a:r>
              <a:rPr lang="en-US" dirty="0">
                <a:latin typeface="Segoe UI"/>
                <a:cs typeface="Arial"/>
              </a:rPr>
              <a:t> There is blood flow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D0AFB2-3996-39BD-38F0-A58EE542BDC2}"/>
              </a:ext>
            </a:extLst>
          </p:cNvPr>
          <p:cNvSpPr txBox="1"/>
          <p:nvPr/>
        </p:nvSpPr>
        <p:spPr>
          <a:xfrm>
            <a:off x="800099" y="2064459"/>
            <a:ext cx="44862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Segoe UI"/>
                <a:cs typeface="Segoe UI"/>
              </a:rPr>
              <a:t>What is the difference in a coma and brain death?</a:t>
            </a:r>
          </a:p>
        </p:txBody>
      </p:sp>
    </p:spTree>
    <p:extLst>
      <p:ext uri="{BB962C8B-B14F-4D97-AF65-F5344CB8AC3E}">
        <p14:creationId xmlns:p14="http://schemas.microsoft.com/office/powerpoint/2010/main" val="268536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B8208E-D586-84E2-A364-53FD10C5CBFC}"/>
              </a:ext>
            </a:extLst>
          </p:cNvPr>
          <p:cNvSpPr txBox="1"/>
          <p:nvPr/>
        </p:nvSpPr>
        <p:spPr>
          <a:xfrm>
            <a:off x="3216923" y="696554"/>
            <a:ext cx="5913429" cy="7001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950" b="1" dirty="0">
                <a:solidFill>
                  <a:srgbClr val="002060"/>
                </a:solidFill>
                <a:latin typeface="Segoe UI"/>
                <a:cs typeface="Segoe UI"/>
              </a:rPr>
              <a:t>The Power of One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DF862B-885D-6816-561D-FC96461F9A7E}"/>
              </a:ext>
            </a:extLst>
          </p:cNvPr>
          <p:cNvSpPr txBox="1">
            <a:spLocks/>
          </p:cNvSpPr>
          <p:nvPr/>
        </p:nvSpPr>
        <p:spPr>
          <a:xfrm>
            <a:off x="6990063" y="1876003"/>
            <a:ext cx="4279476" cy="3931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500" dirty="0">
                <a:solidFill>
                  <a:srgbClr val="002060"/>
                </a:solidFill>
                <a:latin typeface="Segoe UI"/>
                <a:cs typeface="Segoe UI"/>
              </a:rPr>
              <a:t>One heroic donor has the power to save </a:t>
            </a:r>
            <a:r>
              <a:rPr lang="en-US" sz="3500" b="1" dirty="0">
                <a:solidFill>
                  <a:schemeClr val="accent6"/>
                </a:solidFill>
                <a:latin typeface="Segoe UI"/>
                <a:cs typeface="Segoe UI"/>
              </a:rPr>
              <a:t>8 lives</a:t>
            </a:r>
            <a:r>
              <a:rPr lang="en-US" sz="3500" dirty="0">
                <a:solidFill>
                  <a:schemeClr val="accent6"/>
                </a:solidFill>
                <a:latin typeface="Segoe UI"/>
                <a:cs typeface="Segoe UI"/>
              </a:rPr>
              <a:t> </a:t>
            </a:r>
            <a:r>
              <a:rPr lang="en-US" sz="3500" dirty="0">
                <a:solidFill>
                  <a:srgbClr val="002060"/>
                </a:solidFill>
                <a:latin typeface="Segoe UI"/>
                <a:cs typeface="Segoe UI"/>
              </a:rPr>
              <a:t>through organ donation </a:t>
            </a:r>
            <a:endParaRPr lang="en-US" sz="35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3500" dirty="0">
                <a:solidFill>
                  <a:srgbClr val="002060"/>
                </a:solidFill>
                <a:latin typeface="Segoe UI"/>
                <a:cs typeface="Segoe UI"/>
              </a:rPr>
              <a:t>&amp; heal </a:t>
            </a:r>
            <a:r>
              <a:rPr lang="en-US" sz="3500" b="1" dirty="0">
                <a:solidFill>
                  <a:schemeClr val="accent6"/>
                </a:solidFill>
                <a:latin typeface="Segoe UI"/>
                <a:cs typeface="Segoe UI"/>
              </a:rPr>
              <a:t>75 more</a:t>
            </a:r>
            <a:r>
              <a:rPr lang="en-US" sz="3500" dirty="0">
                <a:solidFill>
                  <a:schemeClr val="accent6"/>
                </a:solidFill>
                <a:latin typeface="Segoe UI"/>
                <a:cs typeface="Segoe UI"/>
              </a:rPr>
              <a:t> </a:t>
            </a:r>
            <a:r>
              <a:rPr lang="en-US" sz="3500" dirty="0">
                <a:solidFill>
                  <a:srgbClr val="002060"/>
                </a:solidFill>
                <a:latin typeface="Segoe UI"/>
                <a:cs typeface="Segoe UI"/>
              </a:rPr>
              <a:t>through tissue donation.</a:t>
            </a:r>
            <a:endParaRPr lang="en-US" sz="35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3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3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EC87F958-6A39-5F1D-CE13-78B01FD726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21" t="2989" r="1527" b="3218"/>
          <a:stretch/>
        </p:blipFill>
        <p:spPr>
          <a:xfrm>
            <a:off x="470906" y="1696712"/>
            <a:ext cx="5998013" cy="383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3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E54C14-F2ED-70FC-83C7-976CA34BE252}"/>
              </a:ext>
            </a:extLst>
          </p:cNvPr>
          <p:cNvSpPr txBox="1"/>
          <p:nvPr/>
        </p:nvSpPr>
        <p:spPr>
          <a:xfrm>
            <a:off x="8231072" y="2192331"/>
            <a:ext cx="2649059" cy="16158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950" b="1" dirty="0">
                <a:solidFill>
                  <a:srgbClr val="002060"/>
                </a:solidFill>
                <a:latin typeface="Segoe UI"/>
                <a:cs typeface="Segoe UI"/>
              </a:rPr>
              <a:t>Jordan Santiago</a:t>
            </a:r>
            <a:endParaRPr lang="en-US" sz="2000" b="1" dirty="0">
              <a:solidFill>
                <a:srgbClr val="17406D"/>
              </a:solidFill>
              <a:latin typeface="Segoe UI"/>
              <a:cs typeface="Segoe UI"/>
            </a:endParaRPr>
          </a:p>
          <a:p>
            <a:r>
              <a:rPr lang="en-US" sz="2000" b="1" dirty="0">
                <a:solidFill>
                  <a:schemeClr val="accent6"/>
                </a:solidFill>
                <a:latin typeface="Segoe UI"/>
                <a:cs typeface="Segoe UI"/>
              </a:rPr>
              <a:t>Donor Hero</a:t>
            </a:r>
          </a:p>
        </p:txBody>
      </p:sp>
      <p:pic>
        <p:nvPicPr>
          <p:cNvPr id="2" name="Online Media 1" title="Jordan Santiago - ONE YES STORY">
            <a:hlinkClick r:id="" action="ppaction://media"/>
            <a:extLst>
              <a:ext uri="{FF2B5EF4-FFF2-40B4-BE49-F238E27FC236}">
                <a16:creationId xmlns:a16="http://schemas.microsoft.com/office/drawing/2014/main" id="{F509B92E-3FC8-0040-814D-058B7185D20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40267" y="1357347"/>
            <a:ext cx="7333283" cy="414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8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B8208E-D586-84E2-A364-53FD10C5CBFC}"/>
              </a:ext>
            </a:extLst>
          </p:cNvPr>
          <p:cNvSpPr txBox="1"/>
          <p:nvPr/>
        </p:nvSpPr>
        <p:spPr>
          <a:xfrm>
            <a:off x="3216923" y="696554"/>
            <a:ext cx="5913429" cy="7001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950" b="1" dirty="0">
                <a:solidFill>
                  <a:srgbClr val="002060"/>
                </a:solidFill>
                <a:latin typeface="Segoe UI"/>
                <a:cs typeface="Segoe UI"/>
              </a:rPr>
              <a:t>Learn the Facts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DF862B-885D-6816-561D-FC96461F9A7E}"/>
              </a:ext>
            </a:extLst>
          </p:cNvPr>
          <p:cNvSpPr txBox="1">
            <a:spLocks/>
          </p:cNvSpPr>
          <p:nvPr/>
        </p:nvSpPr>
        <p:spPr>
          <a:xfrm>
            <a:off x="752953" y="2111187"/>
            <a:ext cx="5540068" cy="3931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500" dirty="0">
                <a:latin typeface="Segoe UI"/>
                <a:cs typeface="Segoe UI"/>
              </a:rPr>
              <a:t>Sadly, many people do not register due to </a:t>
            </a:r>
            <a:r>
              <a:rPr lang="en-US" sz="3500" b="1" dirty="0">
                <a:solidFill>
                  <a:schemeClr val="accent6"/>
                </a:solidFill>
                <a:latin typeface="Segoe UI"/>
                <a:cs typeface="Segoe UI"/>
              </a:rPr>
              <a:t>myths/misconceptions </a:t>
            </a:r>
            <a:r>
              <a:rPr lang="en-US" sz="3500" dirty="0">
                <a:latin typeface="Segoe UI"/>
                <a:cs typeface="Segoe UI"/>
              </a:rPr>
              <a:t>about organ donation.  </a:t>
            </a:r>
          </a:p>
          <a:p>
            <a:pPr marL="0" indent="0">
              <a:buNone/>
            </a:pPr>
            <a:endParaRPr lang="en-US" sz="3500" dirty="0">
              <a:solidFill>
                <a:srgbClr val="002060"/>
              </a:solidFill>
              <a:latin typeface="Segoe UI"/>
              <a:cs typeface="Segoe UI"/>
            </a:endParaRPr>
          </a:p>
          <a:p>
            <a:pPr marL="0" indent="0">
              <a:buNone/>
            </a:pPr>
            <a:r>
              <a:rPr lang="en-US" sz="3500" dirty="0">
                <a:latin typeface="Segoe UI"/>
                <a:cs typeface="Segoe UI"/>
              </a:rPr>
              <a:t>Which have </a:t>
            </a:r>
            <a:r>
              <a:rPr lang="en-US" sz="3500" b="1" dirty="0">
                <a:solidFill>
                  <a:schemeClr val="accent6"/>
                </a:solidFill>
                <a:latin typeface="Segoe UI"/>
                <a:cs typeface="Segoe UI"/>
              </a:rPr>
              <a:t>you</a:t>
            </a:r>
            <a:r>
              <a:rPr lang="en-US" sz="3500" dirty="0">
                <a:latin typeface="Segoe UI"/>
                <a:cs typeface="Segoe UI"/>
              </a:rPr>
              <a:t> heard?</a:t>
            </a:r>
          </a:p>
          <a:p>
            <a:pPr marL="0" indent="0">
              <a:buNone/>
            </a:pPr>
            <a:endParaRPr lang="en-US" sz="3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3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B8E8F3CE-5250-680B-B2AF-0C2C9A330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178" y="791388"/>
            <a:ext cx="3730978" cy="559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3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B8208E-D586-84E2-A364-53FD10C5CBFC}"/>
              </a:ext>
            </a:extLst>
          </p:cNvPr>
          <p:cNvSpPr txBox="1"/>
          <p:nvPr/>
        </p:nvSpPr>
        <p:spPr>
          <a:xfrm>
            <a:off x="1488286" y="2803813"/>
            <a:ext cx="9215428" cy="25160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950" b="1" dirty="0">
                <a:solidFill>
                  <a:schemeClr val="accent6"/>
                </a:solidFill>
                <a:latin typeface="Segoe UI"/>
                <a:cs typeface="Segoe UI"/>
              </a:rPr>
              <a:t>Fact: Your life comes first.</a:t>
            </a:r>
          </a:p>
          <a:p>
            <a:pPr algn="ctr"/>
            <a:endParaRPr lang="en-US" dirty="0">
              <a:solidFill>
                <a:schemeClr val="accent6"/>
              </a:solidFill>
              <a:latin typeface="Calibri" panose="020F0502020204030204"/>
              <a:cs typeface="Calibri" panose="020F0502020204030204"/>
            </a:endParaRPr>
          </a:p>
          <a:p>
            <a:pPr algn="ctr"/>
            <a:r>
              <a:rPr lang="en-US" sz="2500" dirty="0">
                <a:latin typeface="Segoe UI"/>
                <a:cs typeface="Segoe UI"/>
              </a:rPr>
              <a:t>First responders and medical professionals will always make every effort to save a patient's life, regardless of donor status. Donation is only considered as an option after all lifesaving efforts have been exhausted.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AE6321-ABBD-62B6-02F6-16D376357A11}"/>
              </a:ext>
            </a:extLst>
          </p:cNvPr>
          <p:cNvSpPr txBox="1"/>
          <p:nvPr/>
        </p:nvSpPr>
        <p:spPr>
          <a:xfrm>
            <a:off x="445911" y="1783644"/>
            <a:ext cx="1146386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i="1" dirty="0">
                <a:solidFill>
                  <a:srgbClr val="002060"/>
                </a:solidFill>
                <a:latin typeface="Segoe UI"/>
              </a:rPr>
              <a:t>Myth: Doctors will let me die so they can take my organs.</a:t>
            </a:r>
            <a:endParaRPr lang="en-US" sz="2800" b="1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9133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B8208E-D586-84E2-A364-53FD10C5CBFC}"/>
              </a:ext>
            </a:extLst>
          </p:cNvPr>
          <p:cNvSpPr txBox="1"/>
          <p:nvPr/>
        </p:nvSpPr>
        <p:spPr>
          <a:xfrm>
            <a:off x="1382479" y="2728554"/>
            <a:ext cx="9798687" cy="23544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950" b="1" dirty="0">
                <a:solidFill>
                  <a:schemeClr val="accent6"/>
                </a:solidFill>
                <a:latin typeface="Segoe UI"/>
                <a:cs typeface="Segoe UI"/>
              </a:rPr>
              <a:t>Fact: Nearly all major religions </a:t>
            </a:r>
            <a:endParaRPr lang="en-US" dirty="0">
              <a:solidFill>
                <a:schemeClr val="accent6"/>
              </a:solidFill>
              <a:latin typeface="Calibri" panose="020F0502020204030204"/>
              <a:cs typeface="Calibri" panose="020F0502020204030204"/>
            </a:endParaRPr>
          </a:p>
          <a:p>
            <a:pPr algn="ctr"/>
            <a:r>
              <a:rPr lang="en-US" sz="3950" b="1" dirty="0">
                <a:solidFill>
                  <a:schemeClr val="accent6"/>
                </a:solidFill>
                <a:latin typeface="Segoe UI"/>
                <a:cs typeface="Segoe UI"/>
              </a:rPr>
              <a:t>support donation.</a:t>
            </a:r>
          </a:p>
          <a:p>
            <a:pPr algn="ctr"/>
            <a:endParaRPr lang="en-US" dirty="0">
              <a:solidFill>
                <a:schemeClr val="accent6"/>
              </a:solidFill>
              <a:latin typeface="Calibri" panose="020F0502020204030204"/>
              <a:cs typeface="Calibri" panose="020F0502020204030204"/>
            </a:endParaRPr>
          </a:p>
          <a:p>
            <a:pPr algn="ctr"/>
            <a:r>
              <a:rPr lang="en-US" sz="2500" dirty="0">
                <a:latin typeface="Segoe UI"/>
                <a:cs typeface="Segoe UI"/>
              </a:rPr>
              <a:t>Most major religions in the U.S. support or encourage donation as a final act of love and kindness.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4EC61F-D7F2-34B1-642D-999099CC8BF5}"/>
              </a:ext>
            </a:extLst>
          </p:cNvPr>
          <p:cNvSpPr txBox="1"/>
          <p:nvPr/>
        </p:nvSpPr>
        <p:spPr>
          <a:xfrm>
            <a:off x="2607734" y="1535289"/>
            <a:ext cx="696712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i="1" dirty="0">
                <a:solidFill>
                  <a:srgbClr val="002060"/>
                </a:solidFill>
                <a:latin typeface="Segoe UI"/>
              </a:rPr>
              <a:t>Myth: Donation is against my religion.</a:t>
            </a:r>
            <a:endParaRPr lang="en-US" sz="2800" b="1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7062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B8208E-D586-84E2-A364-53FD10C5CBFC}"/>
              </a:ext>
            </a:extLst>
          </p:cNvPr>
          <p:cNvSpPr txBox="1"/>
          <p:nvPr/>
        </p:nvSpPr>
        <p:spPr>
          <a:xfrm>
            <a:off x="1326035" y="2662703"/>
            <a:ext cx="9525873" cy="21313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950" b="1" dirty="0">
                <a:solidFill>
                  <a:schemeClr val="accent6"/>
                </a:solidFill>
                <a:latin typeface="Segoe UI"/>
                <a:cs typeface="Segoe UI"/>
              </a:rPr>
              <a:t>Fact: Share your donation decision.</a:t>
            </a:r>
          </a:p>
          <a:p>
            <a:pPr algn="ctr"/>
            <a:endParaRPr lang="en-US" dirty="0">
              <a:solidFill>
                <a:srgbClr val="92D050"/>
              </a:solidFill>
              <a:latin typeface="Calibri" panose="020F0502020204030204"/>
              <a:cs typeface="Calibri" panose="020F0502020204030204"/>
            </a:endParaRPr>
          </a:p>
          <a:p>
            <a:pPr algn="ctr"/>
            <a:r>
              <a:rPr lang="en-US" sz="2500" dirty="0">
                <a:latin typeface="Segoe UI"/>
                <a:cs typeface="Segoe UI"/>
              </a:rPr>
              <a:t>Registering as a donor is an important step, and we also encourage you to share that decision with loved ones. You might even inspire them to register too!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4EC61F-D7F2-34B1-642D-999099CC8BF5}"/>
              </a:ext>
            </a:extLst>
          </p:cNvPr>
          <p:cNvSpPr txBox="1"/>
          <p:nvPr/>
        </p:nvSpPr>
        <p:spPr>
          <a:xfrm>
            <a:off x="1840089" y="1738489"/>
            <a:ext cx="887306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i="1" dirty="0">
                <a:solidFill>
                  <a:srgbClr val="002060"/>
                </a:solidFill>
                <a:latin typeface="Segoe UI"/>
              </a:rPr>
              <a:t>Myth: Once I register, I don't need to tell my family.</a:t>
            </a:r>
            <a:endParaRPr lang="en-US" sz="2800" b="1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1292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B8208E-D586-84E2-A364-53FD10C5CBFC}"/>
              </a:ext>
            </a:extLst>
          </p:cNvPr>
          <p:cNvSpPr txBox="1"/>
          <p:nvPr/>
        </p:nvSpPr>
        <p:spPr>
          <a:xfrm>
            <a:off x="-625381" y="1399780"/>
            <a:ext cx="5913429" cy="7001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950" b="1" dirty="0">
                <a:solidFill>
                  <a:srgbClr val="002060"/>
                </a:solidFill>
                <a:latin typeface="Segoe UI"/>
                <a:cs typeface="Segoe UI"/>
              </a:rPr>
              <a:t>Who We Are 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DF862B-885D-6816-561D-FC96461F9A7E}"/>
              </a:ext>
            </a:extLst>
          </p:cNvPr>
          <p:cNvSpPr txBox="1">
            <a:spLocks/>
          </p:cNvSpPr>
          <p:nvPr/>
        </p:nvSpPr>
        <p:spPr>
          <a:xfrm>
            <a:off x="5971086" y="2760790"/>
            <a:ext cx="5913430" cy="3931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Segoe UI"/>
                <a:cs typeface="Segoe UI"/>
              </a:rPr>
              <a:t>Southwest Transplant Alliance is a nonprofit organ procurement organization </a:t>
            </a:r>
            <a:r>
              <a:rPr lang="en-US" sz="2800" b="1" dirty="0">
                <a:solidFill>
                  <a:schemeClr val="accent6"/>
                </a:solidFill>
                <a:latin typeface="Segoe UI"/>
                <a:cs typeface="Segoe UI"/>
              </a:rPr>
              <a:t>that saves lives by fulfilling the gifts of organ and tissue donation</a:t>
            </a:r>
            <a:r>
              <a:rPr lang="en-US" sz="2800" dirty="0">
                <a:solidFill>
                  <a:schemeClr val="accent6"/>
                </a:solidFill>
                <a:latin typeface="Segoe UI"/>
                <a:cs typeface="Segoe UI"/>
              </a:rPr>
              <a:t>.</a:t>
            </a:r>
            <a:endParaRPr lang="en-US" sz="2800" dirty="0">
              <a:solidFill>
                <a:schemeClr val="accent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 descr="A building with a curved glass wall&#10;&#10;Description automatically generated">
            <a:extLst>
              <a:ext uri="{FF2B5EF4-FFF2-40B4-BE49-F238E27FC236}">
                <a16:creationId xmlns:a16="http://schemas.microsoft.com/office/drawing/2014/main" id="{CC08690B-9D39-FA5A-D449-7B2E98B79F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44" y="2203794"/>
            <a:ext cx="4676775" cy="311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0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B8208E-D586-84E2-A364-53FD10C5CBFC}"/>
              </a:ext>
            </a:extLst>
          </p:cNvPr>
          <p:cNvSpPr txBox="1"/>
          <p:nvPr/>
        </p:nvSpPr>
        <p:spPr>
          <a:xfrm>
            <a:off x="1187282" y="2832037"/>
            <a:ext cx="9525873" cy="9771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950" b="1" dirty="0">
                <a:solidFill>
                  <a:schemeClr val="accent6"/>
                </a:solidFill>
                <a:latin typeface="Segoe UI"/>
                <a:cs typeface="Segoe UI"/>
              </a:rPr>
              <a:t>What are my next steps?</a:t>
            </a:r>
          </a:p>
          <a:p>
            <a:pPr algn="ctr"/>
            <a:endParaRPr lang="en-US" dirty="0">
              <a:solidFill>
                <a:srgbClr val="92D050"/>
              </a:solidFill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2718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B8208E-D586-84E2-A364-53FD10C5CBFC}"/>
              </a:ext>
            </a:extLst>
          </p:cNvPr>
          <p:cNvSpPr txBox="1"/>
          <p:nvPr/>
        </p:nvSpPr>
        <p:spPr>
          <a:xfrm>
            <a:off x="2946416" y="771748"/>
            <a:ext cx="5913429" cy="7001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950" b="1" dirty="0">
                <a:solidFill>
                  <a:srgbClr val="002060"/>
                </a:solidFill>
                <a:latin typeface="Segoe UI"/>
                <a:cs typeface="Segoe UI"/>
              </a:rPr>
              <a:t>Register Your Decision! </a:t>
            </a:r>
            <a:endParaRPr lang="en-US" sz="3950" dirty="0">
              <a:solidFill>
                <a:srgbClr val="002060"/>
              </a:solidFill>
              <a:latin typeface="Segoe UI"/>
              <a:cs typeface="Segoe U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5FC73-EF26-08EE-D0B8-82C4CBE67DA2}"/>
              </a:ext>
            </a:extLst>
          </p:cNvPr>
          <p:cNvSpPr txBox="1">
            <a:spLocks/>
          </p:cNvSpPr>
          <p:nvPr/>
        </p:nvSpPr>
        <p:spPr>
          <a:xfrm>
            <a:off x="4047067" y="1805156"/>
            <a:ext cx="5794067" cy="3931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0" dirty="0">
                <a:solidFill>
                  <a:schemeClr val="accent6"/>
                </a:solidFill>
                <a:effectLst/>
                <a:latin typeface="Segoe UI"/>
                <a:cs typeface="Segoe UI"/>
              </a:rPr>
              <a:t>Online Now!</a:t>
            </a:r>
            <a:br>
              <a:rPr lang="en-US" sz="2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b="0" i="0" dirty="0">
                <a:effectLst/>
                <a:latin typeface="Segoe UI"/>
                <a:cs typeface="Segoe UI"/>
              </a:rPr>
              <a:t>Organ.org | Organ.org/</a:t>
            </a:r>
            <a:r>
              <a:rPr lang="en-US" sz="2000" b="0" i="0" dirty="0" err="1">
                <a:effectLst/>
                <a:latin typeface="Segoe UI"/>
                <a:cs typeface="Segoe UI"/>
              </a:rPr>
              <a:t>espanol</a:t>
            </a:r>
            <a:endParaRPr lang="en-US" sz="2000" b="1" i="0" dirty="0">
              <a:solidFill>
                <a:schemeClr val="accent6"/>
              </a:solidFill>
              <a:effectLst/>
              <a:latin typeface="Segoe UI"/>
              <a:cs typeface="Segoe UI"/>
            </a:endParaRPr>
          </a:p>
          <a:p>
            <a:pPr marL="0" indent="0">
              <a:buNone/>
            </a:pPr>
            <a:endParaRPr lang="en-US" sz="2000" b="1" dirty="0">
              <a:solidFill>
                <a:schemeClr val="accent6"/>
              </a:solidFill>
              <a:latin typeface="Segoe UI"/>
              <a:cs typeface="Segoe UI"/>
            </a:endParaRPr>
          </a:p>
          <a:p>
            <a:pPr marL="0" indent="0">
              <a:buNone/>
            </a:pPr>
            <a:r>
              <a:rPr lang="en-US" sz="2000" b="1" i="0" dirty="0">
                <a:solidFill>
                  <a:schemeClr val="accent6"/>
                </a:solidFill>
                <a:effectLst/>
                <a:latin typeface="Segoe UI"/>
                <a:cs typeface="Segoe UI"/>
              </a:rPr>
              <a:t>Department of Public Safety</a:t>
            </a:r>
          </a:p>
          <a:p>
            <a:pPr marL="0" indent="0">
              <a:buNone/>
            </a:pPr>
            <a:r>
              <a:rPr lang="en-US" sz="2000" b="0" i="0" dirty="0">
                <a:effectLst/>
                <a:latin typeface="Segoe UI"/>
                <a:cs typeface="Segoe UI"/>
              </a:rPr>
              <a:t>Check “YES” when you apply for or renew your driver’s license</a:t>
            </a:r>
            <a:r>
              <a:rPr lang="en-US" sz="2000" dirty="0">
                <a:latin typeface="Segoe UI"/>
                <a:cs typeface="Segoe UI"/>
              </a:rPr>
              <a:t>/</a:t>
            </a:r>
            <a:r>
              <a:rPr lang="en-US" sz="2000" b="0" i="0" dirty="0">
                <a:effectLst/>
                <a:latin typeface="Segoe UI"/>
                <a:cs typeface="Segoe UI"/>
              </a:rPr>
              <a:t>ID card</a:t>
            </a:r>
            <a:r>
              <a:rPr lang="en-US" sz="2000" dirty="0">
                <a:latin typeface="Segoe UI"/>
                <a:cs typeface="Segoe UI"/>
              </a:rPr>
              <a:t>/vehicle registration </a:t>
            </a:r>
            <a:endParaRPr lang="en-US" sz="2000" b="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  <a:latin typeface="Segoe UI"/>
              <a:cs typeface="Segoe UI"/>
            </a:endParaRPr>
          </a:p>
          <a:p>
            <a:pPr marL="0" indent="0">
              <a:buNone/>
            </a:pPr>
            <a:r>
              <a:rPr lang="en-US" sz="2000" b="1" i="0" dirty="0">
                <a:solidFill>
                  <a:schemeClr val="accent6"/>
                </a:solidFill>
                <a:effectLst/>
                <a:latin typeface="Segoe UI"/>
                <a:cs typeface="Segoe UI"/>
              </a:rPr>
              <a:t>Texas Parks and Wildlife</a:t>
            </a:r>
            <a:br>
              <a:rPr lang="en-US" sz="2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b="0" i="0" dirty="0">
                <a:effectLst/>
                <a:latin typeface="Segoe UI"/>
                <a:cs typeface="Segoe UI"/>
              </a:rPr>
              <a:t>Check the box on your hunting or fishing license</a:t>
            </a:r>
            <a:r>
              <a:rPr lang="en-US" sz="2000" dirty="0">
                <a:latin typeface="Segoe UI"/>
                <a:cs typeface="Segoe UI"/>
              </a:rPr>
              <a:t> </a:t>
            </a:r>
            <a:endParaRPr lang="en-US" sz="2000" b="0" i="0" dirty="0">
              <a:effectLst/>
              <a:latin typeface="Segoe UI"/>
              <a:cs typeface="Segoe UI"/>
            </a:endParaRP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  <a:latin typeface="Segoe UI"/>
              <a:cs typeface="Segoe UI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6"/>
                </a:solidFill>
                <a:latin typeface="Segoe UI"/>
                <a:cs typeface="Segoe UI"/>
              </a:rPr>
              <a:t>iPhone Health App</a:t>
            </a:r>
            <a:br>
              <a:rPr lang="en-US" sz="2000" b="1" dirty="0">
                <a:solidFill>
                  <a:srgbClr val="002060"/>
                </a:solidFill>
                <a:latin typeface="Segoe UI"/>
                <a:cs typeface="Segoe UI"/>
              </a:rPr>
            </a:br>
            <a:r>
              <a:rPr lang="en-US" sz="2000" dirty="0">
                <a:latin typeface="Segoe UI"/>
                <a:cs typeface="Segoe UI"/>
              </a:rPr>
              <a:t>Visit the Medical ID tab or ask Siri if she's a registered organ donor</a:t>
            </a:r>
          </a:p>
        </p:txBody>
      </p:sp>
      <p:pic>
        <p:nvPicPr>
          <p:cNvPr id="6" name="Picture 2" descr="Statline is supporting Donate Life America with Apple iOS 10 Health app Donor  Registry – Statline – A Division of MTF">
            <a:extLst>
              <a:ext uri="{FF2B5EF4-FFF2-40B4-BE49-F238E27FC236}">
                <a16:creationId xmlns:a16="http://schemas.microsoft.com/office/drawing/2014/main" id="{75E54A8C-9F5B-E14B-EF54-8C538B7F1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962" y="3050960"/>
            <a:ext cx="1449877" cy="295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8D706F84-2A71-6CED-A314-772AF78E7D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5469" y="421106"/>
            <a:ext cx="4030136" cy="6039455"/>
          </a:xfrm>
          <a:prstGeom prst="rect">
            <a:avLst/>
          </a:prstGeom>
        </p:spPr>
      </p:pic>
      <p:pic>
        <p:nvPicPr>
          <p:cNvPr id="2" name="Picture 2" descr="Statline is supporting Donate Life America with Apple iOS 10 Health app Donor  Registry – Statline – A Division of MTF">
            <a:extLst>
              <a:ext uri="{FF2B5EF4-FFF2-40B4-BE49-F238E27FC236}">
                <a16:creationId xmlns:a16="http://schemas.microsoft.com/office/drawing/2014/main" id="{A6C28028-6E81-0585-CA3D-1AA4BFBEC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362" y="3203360"/>
            <a:ext cx="1449877" cy="295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C49A13AE-2B69-E26E-7BE0-22CED62ADF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47211" y="694711"/>
            <a:ext cx="1902178" cy="190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9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B8208E-D586-84E2-A364-53FD10C5CBFC}"/>
              </a:ext>
            </a:extLst>
          </p:cNvPr>
          <p:cNvSpPr txBox="1"/>
          <p:nvPr/>
        </p:nvSpPr>
        <p:spPr>
          <a:xfrm>
            <a:off x="476902" y="1827324"/>
            <a:ext cx="5913429" cy="7001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950" b="1" dirty="0">
                <a:solidFill>
                  <a:srgbClr val="002060"/>
                </a:solidFill>
                <a:latin typeface="Segoe UI"/>
                <a:cs typeface="Segoe UI"/>
              </a:rPr>
              <a:t>Share Your Decision </a:t>
            </a:r>
            <a:endParaRPr lang="en-US" sz="3950" dirty="0">
              <a:solidFill>
                <a:srgbClr val="002060"/>
              </a:solidFill>
              <a:latin typeface="Segoe UI"/>
              <a:cs typeface="Segoe U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5FC73-EF26-08EE-D0B8-82C4CBE67DA2}"/>
              </a:ext>
            </a:extLst>
          </p:cNvPr>
          <p:cNvSpPr txBox="1">
            <a:spLocks/>
          </p:cNvSpPr>
          <p:nvPr/>
        </p:nvSpPr>
        <p:spPr>
          <a:xfrm>
            <a:off x="536584" y="2844967"/>
            <a:ext cx="5794067" cy="187077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latin typeface="Segoe UI"/>
                <a:cs typeface="Segoe UI"/>
              </a:rPr>
              <a:t>You've learned all about the </a:t>
            </a:r>
            <a:r>
              <a:rPr lang="en-US" sz="3000" b="1" dirty="0">
                <a:solidFill>
                  <a:schemeClr val="accent6"/>
                </a:solidFill>
                <a:latin typeface="Segoe UI"/>
                <a:cs typeface="Segoe UI"/>
              </a:rPr>
              <a:t>FACTS</a:t>
            </a:r>
            <a:r>
              <a:rPr lang="en-US" sz="3000" dirty="0">
                <a:latin typeface="Segoe UI"/>
                <a:cs typeface="Segoe UI"/>
              </a:rPr>
              <a:t> of donation today – share what you've learned and your decision with loved ones! 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762DE212-290A-01A5-D389-B32C19CD5C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3585" y="186268"/>
            <a:ext cx="4144903" cy="621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7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B8208E-D586-84E2-A364-53FD10C5CBFC}"/>
              </a:ext>
            </a:extLst>
          </p:cNvPr>
          <p:cNvSpPr txBox="1"/>
          <p:nvPr/>
        </p:nvSpPr>
        <p:spPr>
          <a:xfrm>
            <a:off x="3139285" y="1195146"/>
            <a:ext cx="5913429" cy="7001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950" b="1" dirty="0">
                <a:solidFill>
                  <a:srgbClr val="002060"/>
                </a:solidFill>
                <a:latin typeface="Segoe UI"/>
                <a:cs typeface="Segoe UI"/>
              </a:rPr>
              <a:t>Become An Advocate</a:t>
            </a:r>
            <a:endParaRPr lang="en-US" sz="3950" dirty="0">
              <a:solidFill>
                <a:srgbClr val="002060"/>
              </a:solidFill>
              <a:latin typeface="Segoe UI"/>
              <a:cs typeface="Segoe U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5FC73-EF26-08EE-D0B8-82C4CBE67DA2}"/>
              </a:ext>
            </a:extLst>
          </p:cNvPr>
          <p:cNvSpPr txBox="1">
            <a:spLocks/>
          </p:cNvSpPr>
          <p:nvPr/>
        </p:nvSpPr>
        <p:spPr>
          <a:xfrm>
            <a:off x="3717160" y="2493611"/>
            <a:ext cx="7949323" cy="187077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latin typeface="Segoe UI"/>
                <a:cs typeface="Segoe UI"/>
              </a:rPr>
              <a:t>Join the </a:t>
            </a:r>
            <a:r>
              <a:rPr lang="en-US" sz="3000" b="1" dirty="0">
                <a:solidFill>
                  <a:schemeClr val="accent6"/>
                </a:solidFill>
                <a:latin typeface="Segoe UI"/>
                <a:cs typeface="Segoe UI"/>
              </a:rPr>
              <a:t>STA Volunteer Program </a:t>
            </a:r>
          </a:p>
          <a:p>
            <a:pPr marL="0" indent="0">
              <a:buNone/>
            </a:pPr>
            <a:r>
              <a:rPr lang="en-US" sz="3000" dirty="0">
                <a:latin typeface="Segoe UI"/>
                <a:cs typeface="Segoe UI"/>
              </a:rPr>
              <a:t>and spread the mission of donation</a:t>
            </a:r>
          </a:p>
          <a:p>
            <a:pPr marL="0" indent="0">
              <a:buNone/>
            </a:pPr>
            <a:r>
              <a:rPr lang="en-US" sz="3000" dirty="0">
                <a:latin typeface="Segoe UI"/>
                <a:cs typeface="Segoe UI"/>
              </a:rPr>
              <a:t>through community events, donation </a:t>
            </a:r>
          </a:p>
          <a:p>
            <a:pPr marL="0" indent="0">
              <a:buNone/>
            </a:pPr>
            <a:r>
              <a:rPr lang="en-US" sz="3000" dirty="0">
                <a:latin typeface="Segoe UI"/>
                <a:cs typeface="Segoe UI"/>
              </a:rPr>
              <a:t>drives, and more! </a:t>
            </a:r>
          </a:p>
        </p:txBody>
      </p:sp>
      <p:pic>
        <p:nvPicPr>
          <p:cNvPr id="5" name="Picture 8" descr="Qr code&#10;&#10;Description automatically generated">
            <a:extLst>
              <a:ext uri="{FF2B5EF4-FFF2-40B4-BE49-F238E27FC236}">
                <a16:creationId xmlns:a16="http://schemas.microsoft.com/office/drawing/2014/main" id="{FA85E283-0C70-4E9E-9E16-2CEFAEE23A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1605" y="2346529"/>
            <a:ext cx="2339549" cy="235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B8208E-D586-84E2-A364-53FD10C5CBFC}"/>
              </a:ext>
            </a:extLst>
          </p:cNvPr>
          <p:cNvSpPr txBox="1"/>
          <p:nvPr/>
        </p:nvSpPr>
        <p:spPr>
          <a:xfrm>
            <a:off x="1004711" y="4698772"/>
            <a:ext cx="1018257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Support for STA Foundation helps to care for donor and recipient families, inspire the community to honor the gift of life, and foster initiatives that advance transplant science.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D29BC83-7B11-7247-DAA3-5D4D73A61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996" y="2107619"/>
            <a:ext cx="2315144" cy="931286"/>
          </a:xfrm>
          <a:prstGeom prst="rect">
            <a:avLst/>
          </a:prstGeom>
        </p:spPr>
      </p:pic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D883581E-C97A-B1D3-CD2C-494C14626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770" y="3406774"/>
            <a:ext cx="1143000" cy="1143000"/>
          </a:xfrm>
          <a:prstGeom prst="rect">
            <a:avLst/>
          </a:prstGeom>
        </p:spPr>
      </p:pic>
      <p:pic>
        <p:nvPicPr>
          <p:cNvPr id="8" name="Picture 8" descr="A picture containing text, light, clipart, night sky&#10;&#10;Description automatically generated">
            <a:extLst>
              <a:ext uri="{FF2B5EF4-FFF2-40B4-BE49-F238E27FC236}">
                <a16:creationId xmlns:a16="http://schemas.microsoft.com/office/drawing/2014/main" id="{8AD9221D-1B93-5107-CB62-465ABB928B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1429" y="3350681"/>
            <a:ext cx="1247775" cy="1247775"/>
          </a:xfrm>
          <a:prstGeom prst="rect">
            <a:avLst/>
          </a:prstGeom>
        </p:spPr>
      </p:pic>
      <p:pic>
        <p:nvPicPr>
          <p:cNvPr id="9" name="Picture 9" descr="Icon&#10;&#10;Description automatically generated">
            <a:extLst>
              <a:ext uri="{FF2B5EF4-FFF2-40B4-BE49-F238E27FC236}">
                <a16:creationId xmlns:a16="http://schemas.microsoft.com/office/drawing/2014/main" id="{E3D7A5F8-3676-6973-816B-EC6E447163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7657" y="3301999"/>
            <a:ext cx="1247775" cy="12477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A5CC2B5-9D93-4D2B-DEF2-90B2EAE717FE}"/>
              </a:ext>
            </a:extLst>
          </p:cNvPr>
          <p:cNvSpPr txBox="1"/>
          <p:nvPr/>
        </p:nvSpPr>
        <p:spPr>
          <a:xfrm>
            <a:off x="2955854" y="794264"/>
            <a:ext cx="591342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Segoe UI"/>
                <a:cs typeface="Segoe UI"/>
              </a:rPr>
              <a:t>Make a Contribution</a:t>
            </a:r>
            <a:endParaRPr lang="en-US" sz="32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5070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B8208E-D586-84E2-A364-53FD10C5CBFC}"/>
              </a:ext>
            </a:extLst>
          </p:cNvPr>
          <p:cNvSpPr txBox="1"/>
          <p:nvPr/>
        </p:nvSpPr>
        <p:spPr>
          <a:xfrm>
            <a:off x="3037094" y="988628"/>
            <a:ext cx="5913429" cy="7001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950" b="1" dirty="0">
                <a:solidFill>
                  <a:srgbClr val="002060"/>
                </a:solidFill>
                <a:latin typeface="Segoe UI"/>
                <a:cs typeface="Segoe UI"/>
              </a:rPr>
              <a:t>Stay Connected</a:t>
            </a:r>
            <a:endParaRPr lang="en-US" sz="3950" dirty="0">
              <a:solidFill>
                <a:srgbClr val="002060"/>
              </a:solidFill>
              <a:latin typeface="Segoe UI"/>
              <a:cs typeface="Segoe U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5FC73-EF26-08EE-D0B8-82C4CBE67DA2}"/>
              </a:ext>
            </a:extLst>
          </p:cNvPr>
          <p:cNvSpPr txBox="1">
            <a:spLocks/>
          </p:cNvSpPr>
          <p:nvPr/>
        </p:nvSpPr>
        <p:spPr>
          <a:xfrm>
            <a:off x="2505242" y="2125461"/>
            <a:ext cx="9154120" cy="11089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  <a:latin typeface="Segoe UI"/>
                <a:cs typeface="Segoe UI"/>
              </a:rPr>
              <a:t>Upcoming Events</a:t>
            </a:r>
            <a:endParaRPr lang="en-US" dirty="0">
              <a:solidFill>
                <a:schemeClr val="accent6"/>
              </a:solidFill>
              <a:cs typeface="Calibri"/>
            </a:endParaRP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Segoe UI"/>
                <a:cs typeface="Segoe UI"/>
              </a:rPr>
              <a:t>organ.org/</a:t>
            </a:r>
            <a:r>
              <a:rPr lang="en-US" dirty="0" err="1">
                <a:solidFill>
                  <a:srgbClr val="002060"/>
                </a:solidFill>
                <a:latin typeface="Segoe UI"/>
                <a:cs typeface="Segoe UI"/>
              </a:rPr>
              <a:t>upcomingevents</a:t>
            </a:r>
            <a:endParaRPr lang="en-US" dirty="0">
              <a:solidFill>
                <a:srgbClr val="002060"/>
              </a:solidFill>
              <a:latin typeface="Segoe UI"/>
              <a:cs typeface="Segoe UI"/>
            </a:endParaRPr>
          </a:p>
          <a:p>
            <a:pPr>
              <a:buNone/>
            </a:pPr>
            <a:endParaRPr lang="en-US" dirty="0">
              <a:solidFill>
                <a:srgbClr val="002060"/>
              </a:solidFill>
              <a:latin typeface="Segoe UI"/>
              <a:ea typeface="+mn-lt"/>
              <a:cs typeface="Segoe UI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  <a:latin typeface="Segoe UI"/>
                <a:cs typeface="Segoe UI"/>
              </a:rPr>
              <a:t>Community News</a:t>
            </a:r>
            <a:endParaRPr lang="en-US" dirty="0">
              <a:solidFill>
                <a:schemeClr val="accent6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Segoe UI"/>
                <a:cs typeface="Segoe UI"/>
              </a:rPr>
              <a:t>organ.org/</a:t>
            </a:r>
            <a:r>
              <a:rPr lang="en-US" dirty="0" err="1">
                <a:solidFill>
                  <a:srgbClr val="002060"/>
                </a:solidFill>
                <a:latin typeface="Segoe UI"/>
                <a:cs typeface="Segoe UI"/>
              </a:rPr>
              <a:t>communitynews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4000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  <a:p>
            <a:pPr marL="0" indent="0">
              <a:buNone/>
            </a:pPr>
            <a:endParaRPr lang="en-US" sz="4000" dirty="0">
              <a:solidFill>
                <a:srgbClr val="002060"/>
              </a:solidFill>
              <a:latin typeface="Segoe UI"/>
              <a:cs typeface="Segoe UI"/>
            </a:endParaRPr>
          </a:p>
          <a:p>
            <a:pPr marL="0" indent="0">
              <a:buNone/>
            </a:pPr>
            <a:endParaRPr lang="en-US" sz="4000" dirty="0">
              <a:solidFill>
                <a:srgbClr val="002060"/>
              </a:solidFill>
              <a:latin typeface="Segoe UI"/>
              <a:cs typeface="Segoe UI"/>
            </a:endParaRPr>
          </a:p>
          <a:p>
            <a:pPr>
              <a:buNone/>
            </a:pPr>
            <a:endParaRPr lang="en-US" sz="4000" dirty="0">
              <a:solidFill>
                <a:srgbClr val="002060"/>
              </a:solidFill>
              <a:latin typeface="Segoe UI"/>
              <a:cs typeface="Segoe UI"/>
            </a:endParaRPr>
          </a:p>
        </p:txBody>
      </p:sp>
      <p:pic>
        <p:nvPicPr>
          <p:cNvPr id="7" name="Picture 7" descr="Qr code&#10;&#10;Description automatically generated">
            <a:extLst>
              <a:ext uri="{FF2B5EF4-FFF2-40B4-BE49-F238E27FC236}">
                <a16:creationId xmlns:a16="http://schemas.microsoft.com/office/drawing/2014/main" id="{88B28F4A-1D0E-2375-D857-20481B57F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5268" y="2105706"/>
            <a:ext cx="1128964" cy="1108911"/>
          </a:xfrm>
          <a:prstGeom prst="rect">
            <a:avLst/>
          </a:prstGeom>
        </p:spPr>
      </p:pic>
      <p:pic>
        <p:nvPicPr>
          <p:cNvPr id="10" name="Picture 10" descr="Qr code&#10;&#10;Description automatically generated">
            <a:extLst>
              <a:ext uri="{FF2B5EF4-FFF2-40B4-BE49-F238E27FC236}">
                <a16:creationId xmlns:a16="http://schemas.microsoft.com/office/drawing/2014/main" id="{06CC6326-A0AA-69E7-4515-06B4B00EC2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5215" y="3643383"/>
            <a:ext cx="1149017" cy="1159043"/>
          </a:xfrm>
          <a:prstGeom prst="rect">
            <a:avLst/>
          </a:prstGeom>
        </p:spPr>
      </p:pic>
      <p:pic>
        <p:nvPicPr>
          <p:cNvPr id="2" name="Picture 4" descr="Logo&#10;&#10;Description automatically generated">
            <a:extLst>
              <a:ext uri="{FF2B5EF4-FFF2-40B4-BE49-F238E27FC236}">
                <a16:creationId xmlns:a16="http://schemas.microsoft.com/office/drawing/2014/main" id="{828C7C8A-D10A-368F-A0BE-588A188777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2541" y="5034306"/>
            <a:ext cx="2810888" cy="140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7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CD5059-9190-46CC-D583-BB3179466886}"/>
              </a:ext>
            </a:extLst>
          </p:cNvPr>
          <p:cNvSpPr txBox="1"/>
          <p:nvPr/>
        </p:nvSpPr>
        <p:spPr>
          <a:xfrm>
            <a:off x="4918426" y="1933008"/>
            <a:ext cx="5913429" cy="3293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5000" b="1" dirty="0">
                <a:solidFill>
                  <a:srgbClr val="002060"/>
                </a:solidFill>
                <a:latin typeface="Segoe UI"/>
                <a:cs typeface="Segoe UI"/>
              </a:rPr>
              <a:t>Thank you!</a:t>
            </a:r>
            <a:endParaRPr lang="en-US" sz="5000" dirty="0">
              <a:solidFill>
                <a:srgbClr val="002060"/>
              </a:solidFill>
              <a:latin typeface="Segoe UI"/>
              <a:cs typeface="Segoe UI"/>
            </a:endParaRPr>
          </a:p>
          <a:p>
            <a:pPr algn="ctr"/>
            <a:endParaRPr lang="en-US" sz="3950" b="1" dirty="0">
              <a:solidFill>
                <a:srgbClr val="002060"/>
              </a:solidFill>
              <a:latin typeface="Segoe UI"/>
              <a:cs typeface="Segoe UI"/>
            </a:endParaRPr>
          </a:p>
          <a:p>
            <a:pPr algn="ctr"/>
            <a:r>
              <a:rPr lang="en-US" sz="3950" dirty="0">
                <a:latin typeface="Segoe UI"/>
                <a:cs typeface="Segoe UI"/>
              </a:rPr>
              <a:t>To learn more, </a:t>
            </a:r>
          </a:p>
          <a:p>
            <a:pPr algn="ctr"/>
            <a:r>
              <a:rPr lang="en-US" sz="3950" dirty="0">
                <a:latin typeface="Segoe UI"/>
                <a:cs typeface="Segoe UI"/>
              </a:rPr>
              <a:t>please visit 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pPr algn="ctr"/>
            <a:r>
              <a:rPr lang="en-US" sz="3950" b="1" dirty="0">
                <a:solidFill>
                  <a:schemeClr val="accent6"/>
                </a:solidFill>
                <a:latin typeface="Segoe UI"/>
                <a:cs typeface="Segoe UI"/>
              </a:rPr>
              <a:t>organ.org</a:t>
            </a:r>
            <a:endParaRPr lang="en-US" b="1" dirty="0">
              <a:solidFill>
                <a:schemeClr val="accent6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029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B8208E-D586-84E2-A364-53FD10C5CBFC}"/>
              </a:ext>
            </a:extLst>
          </p:cNvPr>
          <p:cNvSpPr txBox="1"/>
          <p:nvPr/>
        </p:nvSpPr>
        <p:spPr>
          <a:xfrm>
            <a:off x="813941" y="1286043"/>
            <a:ext cx="5913429" cy="7001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950" b="1" dirty="0">
                <a:solidFill>
                  <a:srgbClr val="002060"/>
                </a:solidFill>
                <a:latin typeface="Segoe UI"/>
                <a:cs typeface="Segoe UI"/>
              </a:rPr>
              <a:t>What We Do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DF862B-885D-6816-561D-FC96461F9A7E}"/>
              </a:ext>
            </a:extLst>
          </p:cNvPr>
          <p:cNvSpPr txBox="1">
            <a:spLocks/>
          </p:cNvSpPr>
          <p:nvPr/>
        </p:nvSpPr>
        <p:spPr>
          <a:xfrm>
            <a:off x="813941" y="2148816"/>
            <a:ext cx="8846459" cy="342314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accent6"/>
                </a:solidFill>
                <a:latin typeface="Segoe UI"/>
                <a:cs typeface="Segoe UI"/>
              </a:rPr>
              <a:t>Save lives through the gift of donation</a:t>
            </a:r>
          </a:p>
          <a:p>
            <a:pPr marL="0" indent="0">
              <a:buNone/>
            </a:pPr>
            <a:r>
              <a:rPr lang="en-US" sz="1400" dirty="0">
                <a:latin typeface="Segoe UI"/>
                <a:cs typeface="Segoe UI"/>
              </a:rPr>
              <a:t>For 50 years, STA has helped save and improve lives by recovering donated organs and tissue for transplantation. </a:t>
            </a:r>
            <a:endParaRPr lang="en-US" sz="2800" dirty="0">
              <a:latin typeface="Segoe UI"/>
              <a:cs typeface="Segoe UI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6"/>
                </a:solidFill>
                <a:latin typeface="Segoe UI"/>
                <a:cs typeface="Segoe UI"/>
              </a:rPr>
              <a:t>Support donors and their families</a:t>
            </a:r>
          </a:p>
          <a:p>
            <a:pPr marL="0" indent="0">
              <a:buNone/>
            </a:pPr>
            <a:r>
              <a:rPr lang="en-US" sz="1400" dirty="0">
                <a:latin typeface="Segoe UI"/>
                <a:cs typeface="Segoe UI"/>
              </a:rPr>
              <a:t>We provide compassionate care and support to the courageous donor families navigating the loss of a loved one through grief support programs, community events, and more.</a:t>
            </a:r>
            <a:endParaRPr lang="en-US" sz="2400" dirty="0">
              <a:latin typeface="Segoe UI"/>
              <a:cs typeface="Segoe UI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6"/>
                </a:solidFill>
                <a:latin typeface="Segoe UI"/>
                <a:cs typeface="Segoe UI"/>
              </a:rPr>
              <a:t>Lead the transplant industry </a:t>
            </a:r>
          </a:p>
          <a:p>
            <a:pPr marL="0" indent="0">
              <a:buNone/>
            </a:pPr>
            <a:r>
              <a:rPr lang="en-US" sz="1400" dirty="0">
                <a:latin typeface="Segoe UI"/>
                <a:cs typeface="Segoe UI"/>
              </a:rPr>
              <a:t>STA is at the forefront innovation, operational excellence, research, and finding new ways to save lives through organ and tissue donation.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6"/>
                </a:solidFill>
                <a:latin typeface="Segoe UI"/>
                <a:cs typeface="Segoe UI"/>
              </a:rPr>
              <a:t>Educate the community </a:t>
            </a:r>
          </a:p>
          <a:p>
            <a:pPr marL="0" indent="0">
              <a:buNone/>
            </a:pPr>
            <a:r>
              <a:rPr lang="en-US" sz="1400" dirty="0">
                <a:latin typeface="Segoe UI"/>
                <a:cs typeface="Segoe UI"/>
              </a:rPr>
              <a:t>We serve 89-county area across Texas. Our relationships &amp; education efforts with community members and healthcare partners are invaluable to our lifesaving mission.</a:t>
            </a:r>
          </a:p>
          <a:p>
            <a:pPr marL="0" indent="0" algn="ctr">
              <a:buNone/>
            </a:pPr>
            <a:endParaRPr lang="en-US" sz="3600" dirty="0">
              <a:solidFill>
                <a:srgbClr val="002060"/>
              </a:solidFill>
              <a:latin typeface="Segoe UI"/>
              <a:cs typeface="Segoe UI"/>
            </a:endParaRPr>
          </a:p>
          <a:p>
            <a:pPr marL="0" indent="0" algn="ctr">
              <a:buNone/>
            </a:pPr>
            <a:endParaRPr lang="en-US" sz="36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27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B8208E-D586-84E2-A364-53FD10C5CBFC}"/>
              </a:ext>
            </a:extLst>
          </p:cNvPr>
          <p:cNvSpPr txBox="1"/>
          <p:nvPr/>
        </p:nvSpPr>
        <p:spPr>
          <a:xfrm>
            <a:off x="-295275" y="966683"/>
            <a:ext cx="5913429" cy="7001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950" b="1" dirty="0">
                <a:solidFill>
                  <a:srgbClr val="002060"/>
                </a:solidFill>
                <a:latin typeface="Segoe UI"/>
                <a:cs typeface="Segoe UI"/>
              </a:rPr>
              <a:t>Who We Serve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DF862B-885D-6816-561D-FC96461F9A7E}"/>
              </a:ext>
            </a:extLst>
          </p:cNvPr>
          <p:cNvSpPr txBox="1">
            <a:spLocks/>
          </p:cNvSpPr>
          <p:nvPr/>
        </p:nvSpPr>
        <p:spPr>
          <a:xfrm>
            <a:off x="1211941" y="2471657"/>
            <a:ext cx="10422874" cy="3931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dirty="0">
              <a:solidFill>
                <a:srgbClr val="002060"/>
              </a:solidFill>
              <a:latin typeface="Segoe UI"/>
              <a:cs typeface="Segoe UI"/>
            </a:endParaRPr>
          </a:p>
          <a:p>
            <a:pPr marL="0" indent="0" algn="ctr">
              <a:buNone/>
            </a:pPr>
            <a:endParaRPr lang="en-US" sz="36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BDBDBA-8009-1487-925C-E3CA6295A133}"/>
              </a:ext>
            </a:extLst>
          </p:cNvPr>
          <p:cNvSpPr txBox="1"/>
          <p:nvPr/>
        </p:nvSpPr>
        <p:spPr>
          <a:xfrm>
            <a:off x="1087764" y="2663568"/>
            <a:ext cx="103027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 descr="A map of texas with blue and green squares&#10;&#10;Description automatically generated">
            <a:extLst>
              <a:ext uri="{FF2B5EF4-FFF2-40B4-BE49-F238E27FC236}">
                <a16:creationId xmlns:a16="http://schemas.microsoft.com/office/drawing/2014/main" id="{2271F8B5-5360-D242-6627-EDFA389B13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5" y="1850297"/>
            <a:ext cx="7311195" cy="45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9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B26923-4B6A-654F-B563-B78310E85EEA}"/>
              </a:ext>
            </a:extLst>
          </p:cNvPr>
          <p:cNvSpPr txBox="1"/>
          <p:nvPr/>
        </p:nvSpPr>
        <p:spPr>
          <a:xfrm>
            <a:off x="2470385" y="842815"/>
            <a:ext cx="6506096" cy="7001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950" b="1" dirty="0">
                <a:solidFill>
                  <a:srgbClr val="002060"/>
                </a:solidFill>
                <a:latin typeface="Segoe UI"/>
                <a:cs typeface="Segoe UI"/>
              </a:rPr>
              <a:t>The Donation Process</a:t>
            </a:r>
            <a:endParaRPr lang="en-US" dirty="0" err="1">
              <a:solidFill>
                <a:schemeClr val="tx2"/>
              </a:solidFill>
              <a:cs typeface="Calibri"/>
            </a:endParaRPr>
          </a:p>
        </p:txBody>
      </p:sp>
      <p:pic>
        <p:nvPicPr>
          <p:cNvPr id="2" name="Online Media 1" title="What's the process for organ donation?">
            <a:hlinkClick r:id="" action="ppaction://media"/>
            <a:extLst>
              <a:ext uri="{FF2B5EF4-FFF2-40B4-BE49-F238E27FC236}">
                <a16:creationId xmlns:a16="http://schemas.microsoft.com/office/drawing/2014/main" id="{CA3F8EC5-4AC0-9028-00EE-321749F8036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70385" y="1567789"/>
            <a:ext cx="6500518" cy="44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4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B8208E-D586-84E2-A364-53FD10C5CBFC}"/>
              </a:ext>
            </a:extLst>
          </p:cNvPr>
          <p:cNvSpPr txBox="1"/>
          <p:nvPr/>
        </p:nvSpPr>
        <p:spPr>
          <a:xfrm>
            <a:off x="801511" y="1771465"/>
            <a:ext cx="5913429" cy="7001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950" b="1" dirty="0">
                <a:solidFill>
                  <a:srgbClr val="002060"/>
                </a:solidFill>
                <a:latin typeface="Segoe UI"/>
                <a:cs typeface="Segoe UI"/>
              </a:rPr>
              <a:t>Why Donation Matters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DF862B-885D-6816-561D-FC96461F9A7E}"/>
              </a:ext>
            </a:extLst>
          </p:cNvPr>
          <p:cNvSpPr txBox="1">
            <a:spLocks/>
          </p:cNvSpPr>
          <p:nvPr/>
        </p:nvSpPr>
        <p:spPr>
          <a:xfrm>
            <a:off x="1211941" y="2471657"/>
            <a:ext cx="10422874" cy="3931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dirty="0">
              <a:solidFill>
                <a:srgbClr val="002060"/>
              </a:solidFill>
              <a:latin typeface="Segoe UI"/>
              <a:cs typeface="Segoe UI"/>
            </a:endParaRPr>
          </a:p>
          <a:p>
            <a:pPr marL="0" indent="0" algn="ctr">
              <a:buNone/>
            </a:pPr>
            <a:endParaRPr lang="en-US" sz="36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BDBDBA-8009-1487-925C-E3CA6295A133}"/>
              </a:ext>
            </a:extLst>
          </p:cNvPr>
          <p:cNvSpPr txBox="1"/>
          <p:nvPr/>
        </p:nvSpPr>
        <p:spPr>
          <a:xfrm>
            <a:off x="944637" y="2736502"/>
            <a:ext cx="1030272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914400">
              <a:buNone/>
            </a:pPr>
            <a:r>
              <a:rPr lang="en-US" sz="2800" dirty="0"/>
              <a:t>There are more than </a:t>
            </a:r>
            <a:r>
              <a:rPr lang="en-US" sz="2800" b="1" dirty="0">
                <a:solidFill>
                  <a:schemeClr val="accent6"/>
                </a:solidFill>
              </a:rPr>
              <a:t>100,000</a:t>
            </a:r>
            <a:r>
              <a:rPr lang="en-US" sz="2800" dirty="0"/>
              <a:t> people awaiting a lifesaving transplant in the United States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…including over </a:t>
            </a:r>
            <a:r>
              <a:rPr lang="en-US" sz="2800" b="1" dirty="0">
                <a:solidFill>
                  <a:schemeClr val="accent6"/>
                </a:solidFill>
              </a:rPr>
              <a:t>10,000</a:t>
            </a:r>
            <a:r>
              <a:rPr lang="en-US" sz="2800" dirty="0"/>
              <a:t> in Texas.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05345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DF862B-885D-6816-561D-FC96461F9A7E}"/>
              </a:ext>
            </a:extLst>
          </p:cNvPr>
          <p:cNvSpPr txBox="1">
            <a:spLocks/>
          </p:cNvSpPr>
          <p:nvPr/>
        </p:nvSpPr>
        <p:spPr>
          <a:xfrm>
            <a:off x="1211941" y="2471657"/>
            <a:ext cx="10422874" cy="3931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dirty="0">
              <a:solidFill>
                <a:srgbClr val="002060"/>
              </a:solidFill>
              <a:latin typeface="Segoe UI"/>
              <a:cs typeface="Segoe UI"/>
            </a:endParaRPr>
          </a:p>
          <a:p>
            <a:pPr marL="0" indent="0" algn="ctr">
              <a:buNone/>
            </a:pPr>
            <a:endParaRPr lang="en-US" sz="36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A picture containing stadium, building, sport venue, arena&#10;&#10;Description automatically generated">
            <a:extLst>
              <a:ext uri="{FF2B5EF4-FFF2-40B4-BE49-F238E27FC236}">
                <a16:creationId xmlns:a16="http://schemas.microsoft.com/office/drawing/2014/main" id="{1AD78DFE-D636-B09E-AC14-2A2DD03F32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416" y="1085939"/>
            <a:ext cx="8341785" cy="468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9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2210">
            <a:extLst>
              <a:ext uri="{FF2B5EF4-FFF2-40B4-BE49-F238E27FC236}">
                <a16:creationId xmlns:a16="http://schemas.microsoft.com/office/drawing/2014/main" id="{789D0420-0A80-6B08-0F90-946F32E65914}"/>
              </a:ext>
            </a:extLst>
          </p:cNvPr>
          <p:cNvSpPr>
            <a:spLocks/>
          </p:cNvSpPr>
          <p:nvPr/>
        </p:nvSpPr>
        <p:spPr bwMode="auto">
          <a:xfrm>
            <a:off x="3793864" y="1957723"/>
            <a:ext cx="8227879" cy="4287463"/>
          </a:xfrm>
          <a:custGeom>
            <a:avLst/>
            <a:gdLst>
              <a:gd name="T0" fmla="*/ 307 w 649"/>
              <a:gd name="T1" fmla="*/ 283 h 318"/>
              <a:gd name="T2" fmla="*/ 323 w 649"/>
              <a:gd name="T3" fmla="*/ 273 h 318"/>
              <a:gd name="T4" fmla="*/ 342 w 649"/>
              <a:gd name="T5" fmla="*/ 260 h 318"/>
              <a:gd name="T6" fmla="*/ 353 w 649"/>
              <a:gd name="T7" fmla="*/ 257 h 318"/>
              <a:gd name="T8" fmla="*/ 376 w 649"/>
              <a:gd name="T9" fmla="*/ 264 h 318"/>
              <a:gd name="T10" fmla="*/ 387 w 649"/>
              <a:gd name="T11" fmla="*/ 264 h 318"/>
              <a:gd name="T12" fmla="*/ 393 w 649"/>
              <a:gd name="T13" fmla="*/ 260 h 318"/>
              <a:gd name="T14" fmla="*/ 409 w 649"/>
              <a:gd name="T15" fmla="*/ 252 h 318"/>
              <a:gd name="T16" fmla="*/ 431 w 649"/>
              <a:gd name="T17" fmla="*/ 251 h 318"/>
              <a:gd name="T18" fmla="*/ 461 w 649"/>
              <a:gd name="T19" fmla="*/ 257 h 318"/>
              <a:gd name="T20" fmla="*/ 475 w 649"/>
              <a:gd name="T21" fmla="*/ 288 h 318"/>
              <a:gd name="T22" fmla="*/ 494 w 649"/>
              <a:gd name="T23" fmla="*/ 318 h 318"/>
              <a:gd name="T24" fmla="*/ 492 w 649"/>
              <a:gd name="T25" fmla="*/ 277 h 318"/>
              <a:gd name="T26" fmla="*/ 507 w 649"/>
              <a:gd name="T27" fmla="*/ 219 h 318"/>
              <a:gd name="T28" fmla="*/ 537 w 649"/>
              <a:gd name="T29" fmla="*/ 198 h 318"/>
              <a:gd name="T30" fmla="*/ 543 w 649"/>
              <a:gd name="T31" fmla="*/ 188 h 318"/>
              <a:gd name="T32" fmla="*/ 547 w 649"/>
              <a:gd name="T33" fmla="*/ 175 h 318"/>
              <a:gd name="T34" fmla="*/ 536 w 649"/>
              <a:gd name="T35" fmla="*/ 158 h 318"/>
              <a:gd name="T36" fmla="*/ 546 w 649"/>
              <a:gd name="T37" fmla="*/ 133 h 318"/>
              <a:gd name="T38" fmla="*/ 552 w 649"/>
              <a:gd name="T39" fmla="*/ 158 h 318"/>
              <a:gd name="T40" fmla="*/ 559 w 649"/>
              <a:gd name="T41" fmla="*/ 140 h 318"/>
              <a:gd name="T42" fmla="*/ 576 w 649"/>
              <a:gd name="T43" fmla="*/ 119 h 318"/>
              <a:gd name="T44" fmla="*/ 573 w 649"/>
              <a:gd name="T45" fmla="*/ 116 h 318"/>
              <a:gd name="T46" fmla="*/ 608 w 649"/>
              <a:gd name="T47" fmla="*/ 105 h 318"/>
              <a:gd name="T48" fmla="*/ 605 w 649"/>
              <a:gd name="T49" fmla="*/ 93 h 318"/>
              <a:gd name="T50" fmla="*/ 624 w 649"/>
              <a:gd name="T51" fmla="*/ 70 h 318"/>
              <a:gd name="T52" fmla="*/ 642 w 649"/>
              <a:gd name="T53" fmla="*/ 66 h 318"/>
              <a:gd name="T54" fmla="*/ 626 w 649"/>
              <a:gd name="T55" fmla="*/ 27 h 318"/>
              <a:gd name="T56" fmla="*/ 560 w 649"/>
              <a:gd name="T57" fmla="*/ 63 h 318"/>
              <a:gd name="T58" fmla="*/ 517 w 649"/>
              <a:gd name="T59" fmla="*/ 89 h 318"/>
              <a:gd name="T60" fmla="*/ 461 w 649"/>
              <a:gd name="T61" fmla="*/ 103 h 318"/>
              <a:gd name="T62" fmla="*/ 472 w 649"/>
              <a:gd name="T63" fmla="*/ 85 h 318"/>
              <a:gd name="T64" fmla="*/ 456 w 649"/>
              <a:gd name="T65" fmla="*/ 78 h 318"/>
              <a:gd name="T66" fmla="*/ 440 w 649"/>
              <a:gd name="T67" fmla="*/ 62 h 318"/>
              <a:gd name="T68" fmla="*/ 412 w 649"/>
              <a:gd name="T69" fmla="*/ 83 h 318"/>
              <a:gd name="T70" fmla="*/ 447 w 649"/>
              <a:gd name="T71" fmla="*/ 45 h 318"/>
              <a:gd name="T72" fmla="*/ 449 w 649"/>
              <a:gd name="T73" fmla="*/ 43 h 318"/>
              <a:gd name="T74" fmla="*/ 413 w 649"/>
              <a:gd name="T75" fmla="*/ 36 h 318"/>
              <a:gd name="T76" fmla="*/ 385 w 649"/>
              <a:gd name="T77" fmla="*/ 41 h 318"/>
              <a:gd name="T78" fmla="*/ 365 w 649"/>
              <a:gd name="T79" fmla="*/ 32 h 318"/>
              <a:gd name="T80" fmla="*/ 368 w 649"/>
              <a:gd name="T81" fmla="*/ 15 h 318"/>
              <a:gd name="T82" fmla="*/ 352 w 649"/>
              <a:gd name="T83" fmla="*/ 11 h 318"/>
              <a:gd name="T84" fmla="*/ 334 w 649"/>
              <a:gd name="T85" fmla="*/ 0 h 318"/>
              <a:gd name="T86" fmla="*/ 26 w 649"/>
              <a:gd name="T87" fmla="*/ 13 h 318"/>
              <a:gd name="T88" fmla="*/ 18 w 649"/>
              <a:gd name="T89" fmla="*/ 22 h 318"/>
              <a:gd name="T90" fmla="*/ 0 w 649"/>
              <a:gd name="T91" fmla="*/ 15 h 318"/>
              <a:gd name="T92" fmla="*/ 8 w 649"/>
              <a:gd name="T93" fmla="*/ 45 h 318"/>
              <a:gd name="T94" fmla="*/ 5 w 649"/>
              <a:gd name="T95" fmla="*/ 87 h 318"/>
              <a:gd name="T96" fmla="*/ 11 w 649"/>
              <a:gd name="T97" fmla="*/ 144 h 318"/>
              <a:gd name="T98" fmla="*/ 32 w 649"/>
              <a:gd name="T99" fmla="*/ 176 h 318"/>
              <a:gd name="T100" fmla="*/ 47 w 649"/>
              <a:gd name="T101" fmla="*/ 199 h 318"/>
              <a:gd name="T102" fmla="*/ 72 w 649"/>
              <a:gd name="T103" fmla="*/ 207 h 318"/>
              <a:gd name="T104" fmla="*/ 123 w 649"/>
              <a:gd name="T105" fmla="*/ 230 h 318"/>
              <a:gd name="T106" fmla="*/ 207 w 649"/>
              <a:gd name="T107" fmla="*/ 235 h 318"/>
              <a:gd name="T108" fmla="*/ 234 w 649"/>
              <a:gd name="T109" fmla="*/ 265 h 318"/>
              <a:gd name="T110" fmla="*/ 273 w 649"/>
              <a:gd name="T111" fmla="*/ 272 h 318"/>
              <a:gd name="T112" fmla="*/ 288 w 649"/>
              <a:gd name="T113" fmla="*/ 301 h 318"/>
              <a:gd name="T114" fmla="*/ 306 w 649"/>
              <a:gd name="T115" fmla="*/ 307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49" h="318">
                <a:moveTo>
                  <a:pt x="303" y="303"/>
                </a:moveTo>
                <a:cubicBezTo>
                  <a:pt x="302" y="301"/>
                  <a:pt x="301" y="300"/>
                  <a:pt x="301" y="298"/>
                </a:cubicBezTo>
                <a:cubicBezTo>
                  <a:pt x="301" y="296"/>
                  <a:pt x="302" y="295"/>
                  <a:pt x="304" y="294"/>
                </a:cubicBezTo>
                <a:cubicBezTo>
                  <a:pt x="306" y="292"/>
                  <a:pt x="306" y="291"/>
                  <a:pt x="305" y="289"/>
                </a:cubicBezTo>
                <a:cubicBezTo>
                  <a:pt x="305" y="287"/>
                  <a:pt x="304" y="285"/>
                  <a:pt x="307" y="283"/>
                </a:cubicBezTo>
                <a:cubicBezTo>
                  <a:pt x="307" y="283"/>
                  <a:pt x="308" y="282"/>
                  <a:pt x="309" y="282"/>
                </a:cubicBezTo>
                <a:cubicBezTo>
                  <a:pt x="311" y="281"/>
                  <a:pt x="314" y="279"/>
                  <a:pt x="314" y="278"/>
                </a:cubicBezTo>
                <a:cubicBezTo>
                  <a:pt x="314" y="276"/>
                  <a:pt x="315" y="273"/>
                  <a:pt x="320" y="273"/>
                </a:cubicBezTo>
                <a:cubicBezTo>
                  <a:pt x="321" y="273"/>
                  <a:pt x="322" y="273"/>
                  <a:pt x="323" y="273"/>
                </a:cubicBezTo>
                <a:cubicBezTo>
                  <a:pt x="323" y="273"/>
                  <a:pt x="323" y="273"/>
                  <a:pt x="323" y="273"/>
                </a:cubicBezTo>
                <a:cubicBezTo>
                  <a:pt x="326" y="273"/>
                  <a:pt x="332" y="268"/>
                  <a:pt x="332" y="266"/>
                </a:cubicBezTo>
                <a:cubicBezTo>
                  <a:pt x="331" y="265"/>
                  <a:pt x="331" y="264"/>
                  <a:pt x="332" y="263"/>
                </a:cubicBezTo>
                <a:cubicBezTo>
                  <a:pt x="333" y="261"/>
                  <a:pt x="335" y="261"/>
                  <a:pt x="336" y="261"/>
                </a:cubicBezTo>
                <a:cubicBezTo>
                  <a:pt x="337" y="261"/>
                  <a:pt x="338" y="262"/>
                  <a:pt x="340" y="262"/>
                </a:cubicBezTo>
                <a:cubicBezTo>
                  <a:pt x="341" y="262"/>
                  <a:pt x="341" y="262"/>
                  <a:pt x="342" y="260"/>
                </a:cubicBezTo>
                <a:cubicBezTo>
                  <a:pt x="342" y="259"/>
                  <a:pt x="343" y="257"/>
                  <a:pt x="346" y="257"/>
                </a:cubicBezTo>
                <a:cubicBezTo>
                  <a:pt x="346" y="257"/>
                  <a:pt x="346" y="257"/>
                  <a:pt x="347" y="258"/>
                </a:cubicBezTo>
                <a:cubicBezTo>
                  <a:pt x="348" y="258"/>
                  <a:pt x="348" y="258"/>
                  <a:pt x="349" y="258"/>
                </a:cubicBezTo>
                <a:cubicBezTo>
                  <a:pt x="349" y="258"/>
                  <a:pt x="350" y="259"/>
                  <a:pt x="350" y="259"/>
                </a:cubicBezTo>
                <a:cubicBezTo>
                  <a:pt x="351" y="257"/>
                  <a:pt x="352" y="257"/>
                  <a:pt x="353" y="257"/>
                </a:cubicBezTo>
                <a:cubicBezTo>
                  <a:pt x="355" y="257"/>
                  <a:pt x="357" y="258"/>
                  <a:pt x="359" y="260"/>
                </a:cubicBezTo>
                <a:cubicBezTo>
                  <a:pt x="360" y="261"/>
                  <a:pt x="362" y="262"/>
                  <a:pt x="363" y="262"/>
                </a:cubicBezTo>
                <a:cubicBezTo>
                  <a:pt x="363" y="262"/>
                  <a:pt x="365" y="262"/>
                  <a:pt x="365" y="261"/>
                </a:cubicBezTo>
                <a:cubicBezTo>
                  <a:pt x="365" y="259"/>
                  <a:pt x="367" y="258"/>
                  <a:pt x="368" y="258"/>
                </a:cubicBezTo>
                <a:cubicBezTo>
                  <a:pt x="370" y="258"/>
                  <a:pt x="372" y="259"/>
                  <a:pt x="376" y="264"/>
                </a:cubicBezTo>
                <a:cubicBezTo>
                  <a:pt x="378" y="266"/>
                  <a:pt x="378" y="266"/>
                  <a:pt x="380" y="266"/>
                </a:cubicBezTo>
                <a:cubicBezTo>
                  <a:pt x="382" y="266"/>
                  <a:pt x="382" y="266"/>
                  <a:pt x="382" y="266"/>
                </a:cubicBezTo>
                <a:cubicBezTo>
                  <a:pt x="382" y="266"/>
                  <a:pt x="383" y="266"/>
                  <a:pt x="384" y="266"/>
                </a:cubicBezTo>
                <a:cubicBezTo>
                  <a:pt x="386" y="266"/>
                  <a:pt x="386" y="266"/>
                  <a:pt x="386" y="265"/>
                </a:cubicBezTo>
                <a:cubicBezTo>
                  <a:pt x="387" y="265"/>
                  <a:pt x="387" y="264"/>
                  <a:pt x="387" y="264"/>
                </a:cubicBezTo>
                <a:cubicBezTo>
                  <a:pt x="387" y="262"/>
                  <a:pt x="388" y="261"/>
                  <a:pt x="389" y="261"/>
                </a:cubicBezTo>
                <a:cubicBezTo>
                  <a:pt x="390" y="261"/>
                  <a:pt x="391" y="262"/>
                  <a:pt x="393" y="264"/>
                </a:cubicBezTo>
                <a:cubicBezTo>
                  <a:pt x="392" y="263"/>
                  <a:pt x="393" y="262"/>
                  <a:pt x="393" y="261"/>
                </a:cubicBezTo>
                <a:cubicBezTo>
                  <a:pt x="393" y="261"/>
                  <a:pt x="393" y="261"/>
                  <a:pt x="393" y="261"/>
                </a:cubicBezTo>
                <a:cubicBezTo>
                  <a:pt x="393" y="261"/>
                  <a:pt x="393" y="260"/>
                  <a:pt x="393" y="260"/>
                </a:cubicBezTo>
                <a:cubicBezTo>
                  <a:pt x="391" y="259"/>
                  <a:pt x="391" y="258"/>
                  <a:pt x="391" y="256"/>
                </a:cubicBezTo>
                <a:cubicBezTo>
                  <a:pt x="392" y="253"/>
                  <a:pt x="399" y="252"/>
                  <a:pt x="403" y="252"/>
                </a:cubicBezTo>
                <a:cubicBezTo>
                  <a:pt x="404" y="252"/>
                  <a:pt x="404" y="252"/>
                  <a:pt x="404" y="252"/>
                </a:cubicBezTo>
                <a:cubicBezTo>
                  <a:pt x="406" y="252"/>
                  <a:pt x="407" y="252"/>
                  <a:pt x="408" y="252"/>
                </a:cubicBezTo>
                <a:cubicBezTo>
                  <a:pt x="408" y="252"/>
                  <a:pt x="409" y="252"/>
                  <a:pt x="409" y="252"/>
                </a:cubicBezTo>
                <a:cubicBezTo>
                  <a:pt x="409" y="252"/>
                  <a:pt x="409" y="252"/>
                  <a:pt x="410" y="251"/>
                </a:cubicBezTo>
                <a:cubicBezTo>
                  <a:pt x="411" y="249"/>
                  <a:pt x="413" y="248"/>
                  <a:pt x="414" y="248"/>
                </a:cubicBezTo>
                <a:cubicBezTo>
                  <a:pt x="416" y="248"/>
                  <a:pt x="418" y="251"/>
                  <a:pt x="418" y="254"/>
                </a:cubicBezTo>
                <a:cubicBezTo>
                  <a:pt x="419" y="254"/>
                  <a:pt x="421" y="253"/>
                  <a:pt x="423" y="253"/>
                </a:cubicBezTo>
                <a:cubicBezTo>
                  <a:pt x="426" y="252"/>
                  <a:pt x="429" y="251"/>
                  <a:pt x="431" y="251"/>
                </a:cubicBezTo>
                <a:cubicBezTo>
                  <a:pt x="437" y="251"/>
                  <a:pt x="443" y="256"/>
                  <a:pt x="444" y="260"/>
                </a:cubicBezTo>
                <a:cubicBezTo>
                  <a:pt x="444" y="262"/>
                  <a:pt x="446" y="262"/>
                  <a:pt x="448" y="260"/>
                </a:cubicBezTo>
                <a:cubicBezTo>
                  <a:pt x="449" y="259"/>
                  <a:pt x="449" y="259"/>
                  <a:pt x="449" y="259"/>
                </a:cubicBezTo>
                <a:cubicBezTo>
                  <a:pt x="452" y="257"/>
                  <a:pt x="454" y="255"/>
                  <a:pt x="457" y="255"/>
                </a:cubicBezTo>
                <a:cubicBezTo>
                  <a:pt x="459" y="255"/>
                  <a:pt x="460" y="256"/>
                  <a:pt x="461" y="257"/>
                </a:cubicBezTo>
                <a:cubicBezTo>
                  <a:pt x="463" y="259"/>
                  <a:pt x="465" y="261"/>
                  <a:pt x="467" y="263"/>
                </a:cubicBezTo>
                <a:cubicBezTo>
                  <a:pt x="468" y="265"/>
                  <a:pt x="470" y="267"/>
                  <a:pt x="473" y="270"/>
                </a:cubicBezTo>
                <a:cubicBezTo>
                  <a:pt x="476" y="273"/>
                  <a:pt x="475" y="277"/>
                  <a:pt x="474" y="279"/>
                </a:cubicBezTo>
                <a:cubicBezTo>
                  <a:pt x="473" y="281"/>
                  <a:pt x="473" y="282"/>
                  <a:pt x="473" y="283"/>
                </a:cubicBezTo>
                <a:cubicBezTo>
                  <a:pt x="474" y="284"/>
                  <a:pt x="474" y="286"/>
                  <a:pt x="475" y="288"/>
                </a:cubicBezTo>
                <a:cubicBezTo>
                  <a:pt x="475" y="290"/>
                  <a:pt x="475" y="292"/>
                  <a:pt x="477" y="293"/>
                </a:cubicBezTo>
                <a:cubicBezTo>
                  <a:pt x="481" y="296"/>
                  <a:pt x="481" y="300"/>
                  <a:pt x="481" y="302"/>
                </a:cubicBezTo>
                <a:cubicBezTo>
                  <a:pt x="481" y="303"/>
                  <a:pt x="481" y="304"/>
                  <a:pt x="481" y="305"/>
                </a:cubicBezTo>
                <a:cubicBezTo>
                  <a:pt x="486" y="306"/>
                  <a:pt x="490" y="313"/>
                  <a:pt x="490" y="316"/>
                </a:cubicBezTo>
                <a:cubicBezTo>
                  <a:pt x="491" y="317"/>
                  <a:pt x="493" y="318"/>
                  <a:pt x="494" y="318"/>
                </a:cubicBezTo>
                <a:cubicBezTo>
                  <a:pt x="495" y="318"/>
                  <a:pt x="495" y="318"/>
                  <a:pt x="495" y="318"/>
                </a:cubicBezTo>
                <a:cubicBezTo>
                  <a:pt x="495" y="315"/>
                  <a:pt x="496" y="313"/>
                  <a:pt x="498" y="310"/>
                </a:cubicBezTo>
                <a:cubicBezTo>
                  <a:pt x="499" y="308"/>
                  <a:pt x="500" y="306"/>
                  <a:pt x="500" y="304"/>
                </a:cubicBezTo>
                <a:cubicBezTo>
                  <a:pt x="500" y="301"/>
                  <a:pt x="497" y="287"/>
                  <a:pt x="494" y="283"/>
                </a:cubicBezTo>
                <a:cubicBezTo>
                  <a:pt x="492" y="280"/>
                  <a:pt x="492" y="278"/>
                  <a:pt x="492" y="277"/>
                </a:cubicBezTo>
                <a:cubicBezTo>
                  <a:pt x="492" y="276"/>
                  <a:pt x="492" y="275"/>
                  <a:pt x="491" y="272"/>
                </a:cubicBezTo>
                <a:cubicBezTo>
                  <a:pt x="487" y="267"/>
                  <a:pt x="484" y="257"/>
                  <a:pt x="484" y="249"/>
                </a:cubicBezTo>
                <a:cubicBezTo>
                  <a:pt x="484" y="241"/>
                  <a:pt x="494" y="228"/>
                  <a:pt x="498" y="224"/>
                </a:cubicBezTo>
                <a:cubicBezTo>
                  <a:pt x="500" y="222"/>
                  <a:pt x="503" y="222"/>
                  <a:pt x="505" y="221"/>
                </a:cubicBezTo>
                <a:cubicBezTo>
                  <a:pt x="507" y="221"/>
                  <a:pt x="507" y="220"/>
                  <a:pt x="507" y="219"/>
                </a:cubicBezTo>
                <a:cubicBezTo>
                  <a:pt x="509" y="215"/>
                  <a:pt x="514" y="209"/>
                  <a:pt x="519" y="209"/>
                </a:cubicBezTo>
                <a:cubicBezTo>
                  <a:pt x="519" y="209"/>
                  <a:pt x="520" y="209"/>
                  <a:pt x="520" y="209"/>
                </a:cubicBezTo>
                <a:cubicBezTo>
                  <a:pt x="521" y="209"/>
                  <a:pt x="521" y="209"/>
                  <a:pt x="521" y="209"/>
                </a:cubicBezTo>
                <a:cubicBezTo>
                  <a:pt x="523" y="209"/>
                  <a:pt x="523" y="209"/>
                  <a:pt x="523" y="208"/>
                </a:cubicBezTo>
                <a:cubicBezTo>
                  <a:pt x="524" y="204"/>
                  <a:pt x="530" y="199"/>
                  <a:pt x="537" y="198"/>
                </a:cubicBezTo>
                <a:cubicBezTo>
                  <a:pt x="539" y="198"/>
                  <a:pt x="539" y="198"/>
                  <a:pt x="539" y="198"/>
                </a:cubicBezTo>
                <a:cubicBezTo>
                  <a:pt x="539" y="197"/>
                  <a:pt x="538" y="196"/>
                  <a:pt x="538" y="195"/>
                </a:cubicBezTo>
                <a:cubicBezTo>
                  <a:pt x="537" y="195"/>
                  <a:pt x="537" y="194"/>
                  <a:pt x="537" y="194"/>
                </a:cubicBezTo>
                <a:cubicBezTo>
                  <a:pt x="536" y="192"/>
                  <a:pt x="536" y="190"/>
                  <a:pt x="537" y="188"/>
                </a:cubicBezTo>
                <a:cubicBezTo>
                  <a:pt x="538" y="186"/>
                  <a:pt x="541" y="185"/>
                  <a:pt x="543" y="188"/>
                </a:cubicBezTo>
                <a:cubicBezTo>
                  <a:pt x="543" y="188"/>
                  <a:pt x="546" y="189"/>
                  <a:pt x="548" y="188"/>
                </a:cubicBezTo>
                <a:cubicBezTo>
                  <a:pt x="549" y="186"/>
                  <a:pt x="551" y="185"/>
                  <a:pt x="551" y="184"/>
                </a:cubicBezTo>
                <a:cubicBezTo>
                  <a:pt x="546" y="184"/>
                  <a:pt x="545" y="182"/>
                  <a:pt x="544" y="181"/>
                </a:cubicBezTo>
                <a:cubicBezTo>
                  <a:pt x="544" y="180"/>
                  <a:pt x="544" y="178"/>
                  <a:pt x="547" y="177"/>
                </a:cubicBezTo>
                <a:cubicBezTo>
                  <a:pt x="548" y="177"/>
                  <a:pt x="548" y="176"/>
                  <a:pt x="547" y="175"/>
                </a:cubicBezTo>
                <a:cubicBezTo>
                  <a:pt x="547" y="174"/>
                  <a:pt x="546" y="173"/>
                  <a:pt x="544" y="173"/>
                </a:cubicBezTo>
                <a:cubicBezTo>
                  <a:pt x="543" y="173"/>
                  <a:pt x="540" y="172"/>
                  <a:pt x="539" y="170"/>
                </a:cubicBezTo>
                <a:cubicBezTo>
                  <a:pt x="539" y="168"/>
                  <a:pt x="541" y="166"/>
                  <a:pt x="542" y="164"/>
                </a:cubicBezTo>
                <a:cubicBezTo>
                  <a:pt x="543" y="163"/>
                  <a:pt x="541" y="162"/>
                  <a:pt x="536" y="158"/>
                </a:cubicBezTo>
                <a:cubicBezTo>
                  <a:pt x="536" y="158"/>
                  <a:pt x="536" y="158"/>
                  <a:pt x="536" y="158"/>
                </a:cubicBezTo>
                <a:cubicBezTo>
                  <a:pt x="534" y="156"/>
                  <a:pt x="533" y="155"/>
                  <a:pt x="534" y="154"/>
                </a:cubicBezTo>
                <a:cubicBezTo>
                  <a:pt x="534" y="152"/>
                  <a:pt x="537" y="151"/>
                  <a:pt x="540" y="150"/>
                </a:cubicBezTo>
                <a:cubicBezTo>
                  <a:pt x="541" y="149"/>
                  <a:pt x="541" y="146"/>
                  <a:pt x="540" y="144"/>
                </a:cubicBezTo>
                <a:cubicBezTo>
                  <a:pt x="540" y="140"/>
                  <a:pt x="540" y="138"/>
                  <a:pt x="541" y="136"/>
                </a:cubicBezTo>
                <a:cubicBezTo>
                  <a:pt x="542" y="134"/>
                  <a:pt x="544" y="133"/>
                  <a:pt x="546" y="133"/>
                </a:cubicBezTo>
                <a:cubicBezTo>
                  <a:pt x="547" y="133"/>
                  <a:pt x="548" y="134"/>
                  <a:pt x="549" y="135"/>
                </a:cubicBezTo>
                <a:cubicBezTo>
                  <a:pt x="549" y="135"/>
                  <a:pt x="549" y="137"/>
                  <a:pt x="548" y="138"/>
                </a:cubicBezTo>
                <a:cubicBezTo>
                  <a:pt x="546" y="142"/>
                  <a:pt x="545" y="145"/>
                  <a:pt x="547" y="147"/>
                </a:cubicBezTo>
                <a:cubicBezTo>
                  <a:pt x="550" y="150"/>
                  <a:pt x="552" y="154"/>
                  <a:pt x="551" y="159"/>
                </a:cubicBezTo>
                <a:cubicBezTo>
                  <a:pt x="551" y="159"/>
                  <a:pt x="552" y="158"/>
                  <a:pt x="552" y="158"/>
                </a:cubicBezTo>
                <a:cubicBezTo>
                  <a:pt x="555" y="151"/>
                  <a:pt x="555" y="146"/>
                  <a:pt x="555" y="145"/>
                </a:cubicBezTo>
                <a:cubicBezTo>
                  <a:pt x="552" y="145"/>
                  <a:pt x="551" y="141"/>
                  <a:pt x="552" y="139"/>
                </a:cubicBezTo>
                <a:cubicBezTo>
                  <a:pt x="552" y="137"/>
                  <a:pt x="553" y="136"/>
                  <a:pt x="555" y="136"/>
                </a:cubicBezTo>
                <a:cubicBezTo>
                  <a:pt x="556" y="136"/>
                  <a:pt x="557" y="137"/>
                  <a:pt x="557" y="138"/>
                </a:cubicBezTo>
                <a:cubicBezTo>
                  <a:pt x="558" y="139"/>
                  <a:pt x="559" y="140"/>
                  <a:pt x="559" y="140"/>
                </a:cubicBezTo>
                <a:cubicBezTo>
                  <a:pt x="560" y="140"/>
                  <a:pt x="560" y="139"/>
                  <a:pt x="562" y="137"/>
                </a:cubicBezTo>
                <a:cubicBezTo>
                  <a:pt x="567" y="133"/>
                  <a:pt x="569" y="127"/>
                  <a:pt x="569" y="126"/>
                </a:cubicBezTo>
                <a:cubicBezTo>
                  <a:pt x="567" y="125"/>
                  <a:pt x="567" y="123"/>
                  <a:pt x="567" y="122"/>
                </a:cubicBezTo>
                <a:cubicBezTo>
                  <a:pt x="568" y="119"/>
                  <a:pt x="574" y="119"/>
                  <a:pt x="575" y="119"/>
                </a:cubicBezTo>
                <a:cubicBezTo>
                  <a:pt x="576" y="119"/>
                  <a:pt x="576" y="119"/>
                  <a:pt x="576" y="119"/>
                </a:cubicBezTo>
                <a:cubicBezTo>
                  <a:pt x="577" y="119"/>
                  <a:pt x="577" y="119"/>
                  <a:pt x="577" y="119"/>
                </a:cubicBezTo>
                <a:cubicBezTo>
                  <a:pt x="579" y="119"/>
                  <a:pt x="583" y="118"/>
                  <a:pt x="586" y="117"/>
                </a:cubicBezTo>
                <a:cubicBezTo>
                  <a:pt x="585" y="118"/>
                  <a:pt x="585" y="118"/>
                  <a:pt x="584" y="118"/>
                </a:cubicBezTo>
                <a:cubicBezTo>
                  <a:pt x="580" y="119"/>
                  <a:pt x="577" y="119"/>
                  <a:pt x="575" y="119"/>
                </a:cubicBezTo>
                <a:cubicBezTo>
                  <a:pt x="574" y="118"/>
                  <a:pt x="573" y="117"/>
                  <a:pt x="573" y="116"/>
                </a:cubicBezTo>
                <a:cubicBezTo>
                  <a:pt x="573" y="110"/>
                  <a:pt x="593" y="108"/>
                  <a:pt x="594" y="108"/>
                </a:cubicBezTo>
                <a:cubicBezTo>
                  <a:pt x="595" y="108"/>
                  <a:pt x="595" y="108"/>
                  <a:pt x="596" y="106"/>
                </a:cubicBezTo>
                <a:cubicBezTo>
                  <a:pt x="596" y="105"/>
                  <a:pt x="596" y="103"/>
                  <a:pt x="598" y="103"/>
                </a:cubicBezTo>
                <a:cubicBezTo>
                  <a:pt x="600" y="103"/>
                  <a:pt x="600" y="104"/>
                  <a:pt x="601" y="104"/>
                </a:cubicBezTo>
                <a:cubicBezTo>
                  <a:pt x="602" y="107"/>
                  <a:pt x="605" y="106"/>
                  <a:pt x="608" y="105"/>
                </a:cubicBezTo>
                <a:cubicBezTo>
                  <a:pt x="608" y="105"/>
                  <a:pt x="608" y="104"/>
                  <a:pt x="608" y="103"/>
                </a:cubicBezTo>
                <a:cubicBezTo>
                  <a:pt x="608" y="102"/>
                  <a:pt x="607" y="100"/>
                  <a:pt x="605" y="100"/>
                </a:cubicBezTo>
                <a:cubicBezTo>
                  <a:pt x="604" y="99"/>
                  <a:pt x="603" y="98"/>
                  <a:pt x="603" y="97"/>
                </a:cubicBezTo>
                <a:cubicBezTo>
                  <a:pt x="602" y="96"/>
                  <a:pt x="603" y="95"/>
                  <a:pt x="604" y="94"/>
                </a:cubicBezTo>
                <a:cubicBezTo>
                  <a:pt x="605" y="93"/>
                  <a:pt x="605" y="93"/>
                  <a:pt x="605" y="93"/>
                </a:cubicBezTo>
                <a:cubicBezTo>
                  <a:pt x="604" y="90"/>
                  <a:pt x="606" y="87"/>
                  <a:pt x="606" y="85"/>
                </a:cubicBezTo>
                <a:cubicBezTo>
                  <a:pt x="607" y="84"/>
                  <a:pt x="610" y="79"/>
                  <a:pt x="614" y="78"/>
                </a:cubicBezTo>
                <a:cubicBezTo>
                  <a:pt x="616" y="77"/>
                  <a:pt x="616" y="77"/>
                  <a:pt x="616" y="76"/>
                </a:cubicBezTo>
                <a:cubicBezTo>
                  <a:pt x="617" y="75"/>
                  <a:pt x="618" y="74"/>
                  <a:pt x="621" y="74"/>
                </a:cubicBezTo>
                <a:cubicBezTo>
                  <a:pt x="622" y="74"/>
                  <a:pt x="623" y="73"/>
                  <a:pt x="624" y="70"/>
                </a:cubicBezTo>
                <a:cubicBezTo>
                  <a:pt x="625" y="69"/>
                  <a:pt x="626" y="67"/>
                  <a:pt x="628" y="66"/>
                </a:cubicBezTo>
                <a:cubicBezTo>
                  <a:pt x="629" y="65"/>
                  <a:pt x="630" y="65"/>
                  <a:pt x="631" y="65"/>
                </a:cubicBezTo>
                <a:cubicBezTo>
                  <a:pt x="633" y="65"/>
                  <a:pt x="634" y="65"/>
                  <a:pt x="636" y="66"/>
                </a:cubicBezTo>
                <a:cubicBezTo>
                  <a:pt x="637" y="67"/>
                  <a:pt x="638" y="67"/>
                  <a:pt x="639" y="67"/>
                </a:cubicBezTo>
                <a:cubicBezTo>
                  <a:pt x="640" y="67"/>
                  <a:pt x="641" y="67"/>
                  <a:pt x="642" y="66"/>
                </a:cubicBezTo>
                <a:cubicBezTo>
                  <a:pt x="644" y="65"/>
                  <a:pt x="646" y="63"/>
                  <a:pt x="649" y="61"/>
                </a:cubicBezTo>
                <a:cubicBezTo>
                  <a:pt x="639" y="47"/>
                  <a:pt x="640" y="37"/>
                  <a:pt x="640" y="32"/>
                </a:cubicBezTo>
                <a:cubicBezTo>
                  <a:pt x="640" y="32"/>
                  <a:pt x="640" y="31"/>
                  <a:pt x="640" y="31"/>
                </a:cubicBezTo>
                <a:cubicBezTo>
                  <a:pt x="639" y="30"/>
                  <a:pt x="637" y="30"/>
                  <a:pt x="636" y="30"/>
                </a:cubicBezTo>
                <a:cubicBezTo>
                  <a:pt x="633" y="30"/>
                  <a:pt x="629" y="30"/>
                  <a:pt x="626" y="27"/>
                </a:cubicBezTo>
                <a:cubicBezTo>
                  <a:pt x="623" y="27"/>
                  <a:pt x="617" y="39"/>
                  <a:pt x="615" y="46"/>
                </a:cubicBezTo>
                <a:cubicBezTo>
                  <a:pt x="613" y="54"/>
                  <a:pt x="601" y="61"/>
                  <a:pt x="600" y="62"/>
                </a:cubicBezTo>
                <a:cubicBezTo>
                  <a:pt x="599" y="63"/>
                  <a:pt x="599" y="63"/>
                  <a:pt x="599" y="63"/>
                </a:cubicBezTo>
                <a:cubicBezTo>
                  <a:pt x="599" y="63"/>
                  <a:pt x="599" y="63"/>
                  <a:pt x="599" y="63"/>
                </a:cubicBezTo>
                <a:cubicBezTo>
                  <a:pt x="599" y="63"/>
                  <a:pt x="563" y="63"/>
                  <a:pt x="560" y="63"/>
                </a:cubicBezTo>
                <a:cubicBezTo>
                  <a:pt x="560" y="63"/>
                  <a:pt x="558" y="64"/>
                  <a:pt x="548" y="73"/>
                </a:cubicBezTo>
                <a:cubicBezTo>
                  <a:pt x="548" y="75"/>
                  <a:pt x="548" y="77"/>
                  <a:pt x="547" y="78"/>
                </a:cubicBezTo>
                <a:cubicBezTo>
                  <a:pt x="544" y="83"/>
                  <a:pt x="533" y="86"/>
                  <a:pt x="523" y="86"/>
                </a:cubicBezTo>
                <a:cubicBezTo>
                  <a:pt x="521" y="86"/>
                  <a:pt x="519" y="86"/>
                  <a:pt x="517" y="86"/>
                </a:cubicBezTo>
                <a:cubicBezTo>
                  <a:pt x="517" y="88"/>
                  <a:pt x="517" y="89"/>
                  <a:pt x="517" y="89"/>
                </a:cubicBezTo>
                <a:cubicBezTo>
                  <a:pt x="517" y="91"/>
                  <a:pt x="516" y="92"/>
                  <a:pt x="513" y="94"/>
                </a:cubicBezTo>
                <a:cubicBezTo>
                  <a:pt x="511" y="97"/>
                  <a:pt x="502" y="102"/>
                  <a:pt x="491" y="108"/>
                </a:cubicBezTo>
                <a:cubicBezTo>
                  <a:pt x="487" y="110"/>
                  <a:pt x="487" y="110"/>
                  <a:pt x="487" y="110"/>
                </a:cubicBezTo>
                <a:cubicBezTo>
                  <a:pt x="480" y="113"/>
                  <a:pt x="471" y="113"/>
                  <a:pt x="466" y="110"/>
                </a:cubicBezTo>
                <a:cubicBezTo>
                  <a:pt x="463" y="109"/>
                  <a:pt x="461" y="106"/>
                  <a:pt x="461" y="103"/>
                </a:cubicBezTo>
                <a:cubicBezTo>
                  <a:pt x="461" y="97"/>
                  <a:pt x="465" y="96"/>
                  <a:pt x="467" y="96"/>
                </a:cubicBezTo>
                <a:cubicBezTo>
                  <a:pt x="470" y="96"/>
                  <a:pt x="472" y="97"/>
                  <a:pt x="473" y="99"/>
                </a:cubicBezTo>
                <a:cubicBezTo>
                  <a:pt x="473" y="99"/>
                  <a:pt x="473" y="99"/>
                  <a:pt x="474" y="99"/>
                </a:cubicBezTo>
                <a:cubicBezTo>
                  <a:pt x="472" y="97"/>
                  <a:pt x="472" y="94"/>
                  <a:pt x="472" y="91"/>
                </a:cubicBezTo>
                <a:cubicBezTo>
                  <a:pt x="471" y="90"/>
                  <a:pt x="472" y="87"/>
                  <a:pt x="472" y="85"/>
                </a:cubicBezTo>
                <a:cubicBezTo>
                  <a:pt x="472" y="81"/>
                  <a:pt x="472" y="78"/>
                  <a:pt x="470" y="78"/>
                </a:cubicBezTo>
                <a:cubicBezTo>
                  <a:pt x="468" y="77"/>
                  <a:pt x="465" y="79"/>
                  <a:pt x="463" y="80"/>
                </a:cubicBezTo>
                <a:cubicBezTo>
                  <a:pt x="461" y="81"/>
                  <a:pt x="460" y="82"/>
                  <a:pt x="459" y="82"/>
                </a:cubicBezTo>
                <a:cubicBezTo>
                  <a:pt x="458" y="82"/>
                  <a:pt x="458" y="82"/>
                  <a:pt x="457" y="81"/>
                </a:cubicBezTo>
                <a:cubicBezTo>
                  <a:pt x="456" y="80"/>
                  <a:pt x="456" y="79"/>
                  <a:pt x="456" y="78"/>
                </a:cubicBezTo>
                <a:cubicBezTo>
                  <a:pt x="457" y="75"/>
                  <a:pt x="458" y="73"/>
                  <a:pt x="460" y="70"/>
                </a:cubicBezTo>
                <a:cubicBezTo>
                  <a:pt x="462" y="66"/>
                  <a:pt x="464" y="63"/>
                  <a:pt x="461" y="59"/>
                </a:cubicBezTo>
                <a:cubicBezTo>
                  <a:pt x="458" y="54"/>
                  <a:pt x="455" y="53"/>
                  <a:pt x="452" y="53"/>
                </a:cubicBezTo>
                <a:cubicBezTo>
                  <a:pt x="450" y="53"/>
                  <a:pt x="448" y="54"/>
                  <a:pt x="447" y="56"/>
                </a:cubicBezTo>
                <a:cubicBezTo>
                  <a:pt x="446" y="61"/>
                  <a:pt x="442" y="62"/>
                  <a:pt x="440" y="62"/>
                </a:cubicBezTo>
                <a:cubicBezTo>
                  <a:pt x="438" y="63"/>
                  <a:pt x="436" y="63"/>
                  <a:pt x="436" y="65"/>
                </a:cubicBezTo>
                <a:cubicBezTo>
                  <a:pt x="433" y="70"/>
                  <a:pt x="431" y="80"/>
                  <a:pt x="433" y="87"/>
                </a:cubicBezTo>
                <a:cubicBezTo>
                  <a:pt x="435" y="97"/>
                  <a:pt x="431" y="102"/>
                  <a:pt x="424" y="106"/>
                </a:cubicBezTo>
                <a:cubicBezTo>
                  <a:pt x="420" y="108"/>
                  <a:pt x="417" y="108"/>
                  <a:pt x="415" y="105"/>
                </a:cubicBezTo>
                <a:cubicBezTo>
                  <a:pt x="411" y="101"/>
                  <a:pt x="411" y="92"/>
                  <a:pt x="412" y="83"/>
                </a:cubicBezTo>
                <a:cubicBezTo>
                  <a:pt x="413" y="79"/>
                  <a:pt x="414" y="76"/>
                  <a:pt x="415" y="73"/>
                </a:cubicBezTo>
                <a:cubicBezTo>
                  <a:pt x="416" y="70"/>
                  <a:pt x="417" y="66"/>
                  <a:pt x="417" y="65"/>
                </a:cubicBezTo>
                <a:cubicBezTo>
                  <a:pt x="415" y="65"/>
                  <a:pt x="414" y="64"/>
                  <a:pt x="414" y="63"/>
                </a:cubicBezTo>
                <a:cubicBezTo>
                  <a:pt x="413" y="58"/>
                  <a:pt x="425" y="49"/>
                  <a:pt x="433" y="47"/>
                </a:cubicBezTo>
                <a:cubicBezTo>
                  <a:pt x="438" y="46"/>
                  <a:pt x="443" y="45"/>
                  <a:pt x="447" y="45"/>
                </a:cubicBezTo>
                <a:cubicBezTo>
                  <a:pt x="450" y="45"/>
                  <a:pt x="454" y="44"/>
                  <a:pt x="455" y="44"/>
                </a:cubicBezTo>
                <a:cubicBezTo>
                  <a:pt x="455" y="44"/>
                  <a:pt x="456" y="44"/>
                  <a:pt x="456" y="43"/>
                </a:cubicBezTo>
                <a:cubicBezTo>
                  <a:pt x="455" y="43"/>
                  <a:pt x="454" y="42"/>
                  <a:pt x="453" y="41"/>
                </a:cubicBezTo>
                <a:cubicBezTo>
                  <a:pt x="453" y="42"/>
                  <a:pt x="452" y="42"/>
                  <a:pt x="452" y="42"/>
                </a:cubicBezTo>
                <a:cubicBezTo>
                  <a:pt x="451" y="43"/>
                  <a:pt x="450" y="43"/>
                  <a:pt x="449" y="43"/>
                </a:cubicBezTo>
                <a:cubicBezTo>
                  <a:pt x="447" y="43"/>
                  <a:pt x="446" y="42"/>
                  <a:pt x="445" y="41"/>
                </a:cubicBezTo>
                <a:cubicBezTo>
                  <a:pt x="444" y="39"/>
                  <a:pt x="443" y="38"/>
                  <a:pt x="440" y="38"/>
                </a:cubicBezTo>
                <a:cubicBezTo>
                  <a:pt x="438" y="38"/>
                  <a:pt x="435" y="39"/>
                  <a:pt x="432" y="40"/>
                </a:cubicBezTo>
                <a:cubicBezTo>
                  <a:pt x="427" y="42"/>
                  <a:pt x="422" y="44"/>
                  <a:pt x="419" y="42"/>
                </a:cubicBezTo>
                <a:cubicBezTo>
                  <a:pt x="415" y="40"/>
                  <a:pt x="414" y="38"/>
                  <a:pt x="413" y="36"/>
                </a:cubicBezTo>
                <a:cubicBezTo>
                  <a:pt x="413" y="35"/>
                  <a:pt x="413" y="35"/>
                  <a:pt x="411" y="35"/>
                </a:cubicBezTo>
                <a:cubicBezTo>
                  <a:pt x="409" y="35"/>
                  <a:pt x="408" y="34"/>
                  <a:pt x="408" y="33"/>
                </a:cubicBezTo>
                <a:cubicBezTo>
                  <a:pt x="407" y="32"/>
                  <a:pt x="407" y="30"/>
                  <a:pt x="408" y="29"/>
                </a:cubicBezTo>
                <a:cubicBezTo>
                  <a:pt x="406" y="30"/>
                  <a:pt x="404" y="31"/>
                  <a:pt x="402" y="33"/>
                </a:cubicBezTo>
                <a:cubicBezTo>
                  <a:pt x="396" y="37"/>
                  <a:pt x="390" y="41"/>
                  <a:pt x="385" y="41"/>
                </a:cubicBezTo>
                <a:cubicBezTo>
                  <a:pt x="383" y="41"/>
                  <a:pt x="381" y="40"/>
                  <a:pt x="380" y="39"/>
                </a:cubicBezTo>
                <a:cubicBezTo>
                  <a:pt x="378" y="37"/>
                  <a:pt x="376" y="37"/>
                  <a:pt x="374" y="38"/>
                </a:cubicBezTo>
                <a:cubicBezTo>
                  <a:pt x="373" y="38"/>
                  <a:pt x="371" y="38"/>
                  <a:pt x="370" y="38"/>
                </a:cubicBezTo>
                <a:cubicBezTo>
                  <a:pt x="368" y="38"/>
                  <a:pt x="367" y="38"/>
                  <a:pt x="365" y="36"/>
                </a:cubicBezTo>
                <a:cubicBezTo>
                  <a:pt x="364" y="35"/>
                  <a:pt x="364" y="33"/>
                  <a:pt x="365" y="32"/>
                </a:cubicBezTo>
                <a:cubicBezTo>
                  <a:pt x="367" y="26"/>
                  <a:pt x="382" y="18"/>
                  <a:pt x="390" y="18"/>
                </a:cubicBezTo>
                <a:cubicBezTo>
                  <a:pt x="390" y="18"/>
                  <a:pt x="390" y="18"/>
                  <a:pt x="390" y="18"/>
                </a:cubicBezTo>
                <a:cubicBezTo>
                  <a:pt x="387" y="18"/>
                  <a:pt x="384" y="17"/>
                  <a:pt x="382" y="17"/>
                </a:cubicBezTo>
                <a:cubicBezTo>
                  <a:pt x="381" y="17"/>
                  <a:pt x="381" y="17"/>
                  <a:pt x="381" y="17"/>
                </a:cubicBezTo>
                <a:cubicBezTo>
                  <a:pt x="377" y="21"/>
                  <a:pt x="372" y="20"/>
                  <a:pt x="368" y="15"/>
                </a:cubicBezTo>
                <a:cubicBezTo>
                  <a:pt x="368" y="15"/>
                  <a:pt x="367" y="15"/>
                  <a:pt x="367" y="15"/>
                </a:cubicBezTo>
                <a:cubicBezTo>
                  <a:pt x="366" y="15"/>
                  <a:pt x="366" y="15"/>
                  <a:pt x="366" y="15"/>
                </a:cubicBezTo>
                <a:cubicBezTo>
                  <a:pt x="364" y="15"/>
                  <a:pt x="361" y="15"/>
                  <a:pt x="359" y="12"/>
                </a:cubicBezTo>
                <a:cubicBezTo>
                  <a:pt x="357" y="10"/>
                  <a:pt x="356" y="10"/>
                  <a:pt x="355" y="10"/>
                </a:cubicBezTo>
                <a:cubicBezTo>
                  <a:pt x="354" y="10"/>
                  <a:pt x="353" y="11"/>
                  <a:pt x="352" y="11"/>
                </a:cubicBezTo>
                <a:cubicBezTo>
                  <a:pt x="351" y="12"/>
                  <a:pt x="351" y="12"/>
                  <a:pt x="351" y="12"/>
                </a:cubicBezTo>
                <a:cubicBezTo>
                  <a:pt x="348" y="13"/>
                  <a:pt x="346" y="12"/>
                  <a:pt x="343" y="11"/>
                </a:cubicBezTo>
                <a:cubicBezTo>
                  <a:pt x="342" y="10"/>
                  <a:pt x="341" y="9"/>
                  <a:pt x="339" y="9"/>
                </a:cubicBezTo>
                <a:cubicBezTo>
                  <a:pt x="336" y="7"/>
                  <a:pt x="336" y="5"/>
                  <a:pt x="335" y="3"/>
                </a:cubicBezTo>
                <a:cubicBezTo>
                  <a:pt x="335" y="1"/>
                  <a:pt x="335" y="1"/>
                  <a:pt x="334" y="0"/>
                </a:cubicBezTo>
                <a:cubicBezTo>
                  <a:pt x="334" y="0"/>
                  <a:pt x="334" y="0"/>
                  <a:pt x="334" y="0"/>
                </a:cubicBezTo>
                <a:cubicBezTo>
                  <a:pt x="334" y="0"/>
                  <a:pt x="334" y="2"/>
                  <a:pt x="334" y="3"/>
                </a:cubicBezTo>
                <a:cubicBezTo>
                  <a:pt x="333" y="5"/>
                  <a:pt x="333" y="5"/>
                  <a:pt x="333" y="5"/>
                </a:cubicBezTo>
                <a:cubicBezTo>
                  <a:pt x="25" y="7"/>
                  <a:pt x="25" y="7"/>
                  <a:pt x="25" y="7"/>
                </a:cubicBezTo>
                <a:cubicBezTo>
                  <a:pt x="26" y="9"/>
                  <a:pt x="26" y="11"/>
                  <a:pt x="26" y="13"/>
                </a:cubicBezTo>
                <a:cubicBezTo>
                  <a:pt x="26" y="15"/>
                  <a:pt x="25" y="16"/>
                  <a:pt x="26" y="18"/>
                </a:cubicBezTo>
                <a:cubicBezTo>
                  <a:pt x="27" y="21"/>
                  <a:pt x="27" y="27"/>
                  <a:pt x="24" y="30"/>
                </a:cubicBezTo>
                <a:cubicBezTo>
                  <a:pt x="23" y="31"/>
                  <a:pt x="22" y="32"/>
                  <a:pt x="20" y="32"/>
                </a:cubicBezTo>
                <a:cubicBezTo>
                  <a:pt x="18" y="32"/>
                  <a:pt x="16" y="30"/>
                  <a:pt x="15" y="28"/>
                </a:cubicBezTo>
                <a:cubicBezTo>
                  <a:pt x="15" y="26"/>
                  <a:pt x="16" y="23"/>
                  <a:pt x="18" y="22"/>
                </a:cubicBezTo>
                <a:cubicBezTo>
                  <a:pt x="18" y="22"/>
                  <a:pt x="18" y="21"/>
                  <a:pt x="18" y="20"/>
                </a:cubicBezTo>
                <a:cubicBezTo>
                  <a:pt x="18" y="19"/>
                  <a:pt x="18" y="19"/>
                  <a:pt x="17" y="19"/>
                </a:cubicBezTo>
                <a:cubicBezTo>
                  <a:pt x="16" y="19"/>
                  <a:pt x="15" y="19"/>
                  <a:pt x="15" y="18"/>
                </a:cubicBezTo>
                <a:cubicBezTo>
                  <a:pt x="14" y="17"/>
                  <a:pt x="14" y="16"/>
                  <a:pt x="13" y="15"/>
                </a:cubicBezTo>
                <a:cubicBezTo>
                  <a:pt x="10" y="16"/>
                  <a:pt x="5" y="16"/>
                  <a:pt x="0" y="15"/>
                </a:cubicBezTo>
                <a:cubicBezTo>
                  <a:pt x="0" y="18"/>
                  <a:pt x="2" y="23"/>
                  <a:pt x="5" y="27"/>
                </a:cubicBezTo>
                <a:cubicBezTo>
                  <a:pt x="7" y="30"/>
                  <a:pt x="8" y="33"/>
                  <a:pt x="8" y="35"/>
                </a:cubicBezTo>
                <a:cubicBezTo>
                  <a:pt x="8" y="36"/>
                  <a:pt x="8" y="37"/>
                  <a:pt x="9" y="37"/>
                </a:cubicBezTo>
                <a:cubicBezTo>
                  <a:pt x="13" y="40"/>
                  <a:pt x="13" y="42"/>
                  <a:pt x="13" y="43"/>
                </a:cubicBezTo>
                <a:cubicBezTo>
                  <a:pt x="13" y="43"/>
                  <a:pt x="12" y="45"/>
                  <a:pt x="8" y="45"/>
                </a:cubicBezTo>
                <a:cubicBezTo>
                  <a:pt x="8" y="45"/>
                  <a:pt x="8" y="46"/>
                  <a:pt x="8" y="46"/>
                </a:cubicBezTo>
                <a:cubicBezTo>
                  <a:pt x="9" y="48"/>
                  <a:pt x="9" y="50"/>
                  <a:pt x="8" y="53"/>
                </a:cubicBezTo>
                <a:cubicBezTo>
                  <a:pt x="7" y="58"/>
                  <a:pt x="7" y="64"/>
                  <a:pt x="7" y="70"/>
                </a:cubicBezTo>
                <a:cubicBezTo>
                  <a:pt x="7" y="75"/>
                  <a:pt x="7" y="79"/>
                  <a:pt x="6" y="81"/>
                </a:cubicBezTo>
                <a:cubicBezTo>
                  <a:pt x="6" y="83"/>
                  <a:pt x="5" y="85"/>
                  <a:pt x="5" y="87"/>
                </a:cubicBezTo>
                <a:cubicBezTo>
                  <a:pt x="3" y="91"/>
                  <a:pt x="1" y="95"/>
                  <a:pt x="3" y="97"/>
                </a:cubicBezTo>
                <a:cubicBezTo>
                  <a:pt x="7" y="104"/>
                  <a:pt x="9" y="111"/>
                  <a:pt x="7" y="117"/>
                </a:cubicBezTo>
                <a:cubicBezTo>
                  <a:pt x="5" y="123"/>
                  <a:pt x="6" y="126"/>
                  <a:pt x="8" y="130"/>
                </a:cubicBezTo>
                <a:cubicBezTo>
                  <a:pt x="10" y="133"/>
                  <a:pt x="10" y="137"/>
                  <a:pt x="10" y="139"/>
                </a:cubicBezTo>
                <a:cubicBezTo>
                  <a:pt x="10" y="141"/>
                  <a:pt x="10" y="144"/>
                  <a:pt x="11" y="144"/>
                </a:cubicBezTo>
                <a:cubicBezTo>
                  <a:pt x="14" y="146"/>
                  <a:pt x="17" y="150"/>
                  <a:pt x="20" y="155"/>
                </a:cubicBezTo>
                <a:cubicBezTo>
                  <a:pt x="21" y="156"/>
                  <a:pt x="22" y="157"/>
                  <a:pt x="23" y="157"/>
                </a:cubicBezTo>
                <a:cubicBezTo>
                  <a:pt x="24" y="158"/>
                  <a:pt x="26" y="159"/>
                  <a:pt x="26" y="162"/>
                </a:cubicBezTo>
                <a:cubicBezTo>
                  <a:pt x="27" y="166"/>
                  <a:pt x="27" y="166"/>
                  <a:pt x="29" y="167"/>
                </a:cubicBezTo>
                <a:cubicBezTo>
                  <a:pt x="34" y="169"/>
                  <a:pt x="33" y="174"/>
                  <a:pt x="32" y="176"/>
                </a:cubicBezTo>
                <a:cubicBezTo>
                  <a:pt x="32" y="177"/>
                  <a:pt x="32" y="177"/>
                  <a:pt x="32" y="178"/>
                </a:cubicBezTo>
                <a:cubicBezTo>
                  <a:pt x="32" y="179"/>
                  <a:pt x="38" y="184"/>
                  <a:pt x="42" y="188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47" y="193"/>
                  <a:pt x="47" y="196"/>
                  <a:pt x="47" y="198"/>
                </a:cubicBezTo>
                <a:cubicBezTo>
                  <a:pt x="47" y="199"/>
                  <a:pt x="47" y="199"/>
                  <a:pt x="47" y="199"/>
                </a:cubicBezTo>
                <a:cubicBezTo>
                  <a:pt x="48" y="199"/>
                  <a:pt x="48" y="199"/>
                  <a:pt x="48" y="199"/>
                </a:cubicBezTo>
                <a:cubicBezTo>
                  <a:pt x="53" y="199"/>
                  <a:pt x="58" y="202"/>
                  <a:pt x="63" y="205"/>
                </a:cubicBezTo>
                <a:cubicBezTo>
                  <a:pt x="65" y="207"/>
                  <a:pt x="66" y="207"/>
                  <a:pt x="67" y="207"/>
                </a:cubicBezTo>
                <a:cubicBezTo>
                  <a:pt x="68" y="207"/>
                  <a:pt x="68" y="207"/>
                  <a:pt x="68" y="207"/>
                </a:cubicBezTo>
                <a:cubicBezTo>
                  <a:pt x="69" y="207"/>
                  <a:pt x="71" y="207"/>
                  <a:pt x="72" y="207"/>
                </a:cubicBezTo>
                <a:cubicBezTo>
                  <a:pt x="76" y="208"/>
                  <a:pt x="82" y="216"/>
                  <a:pt x="84" y="221"/>
                </a:cubicBezTo>
                <a:cubicBezTo>
                  <a:pt x="84" y="223"/>
                  <a:pt x="85" y="225"/>
                  <a:pt x="85" y="226"/>
                </a:cubicBezTo>
                <a:cubicBezTo>
                  <a:pt x="111" y="223"/>
                  <a:pt x="111" y="223"/>
                  <a:pt x="111" y="223"/>
                </a:cubicBezTo>
                <a:cubicBezTo>
                  <a:pt x="111" y="223"/>
                  <a:pt x="111" y="223"/>
                  <a:pt x="111" y="223"/>
                </a:cubicBezTo>
                <a:cubicBezTo>
                  <a:pt x="113" y="225"/>
                  <a:pt x="120" y="229"/>
                  <a:pt x="123" y="230"/>
                </a:cubicBezTo>
                <a:cubicBezTo>
                  <a:pt x="127" y="231"/>
                  <a:pt x="149" y="239"/>
                  <a:pt x="152" y="240"/>
                </a:cubicBezTo>
                <a:cubicBezTo>
                  <a:pt x="183" y="240"/>
                  <a:pt x="183" y="240"/>
                  <a:pt x="183" y="240"/>
                </a:cubicBezTo>
                <a:cubicBezTo>
                  <a:pt x="187" y="235"/>
                  <a:pt x="187" y="235"/>
                  <a:pt x="187" y="235"/>
                </a:cubicBezTo>
                <a:cubicBezTo>
                  <a:pt x="206" y="235"/>
                  <a:pt x="206" y="235"/>
                  <a:pt x="206" y="235"/>
                </a:cubicBezTo>
                <a:cubicBezTo>
                  <a:pt x="207" y="235"/>
                  <a:pt x="207" y="235"/>
                  <a:pt x="207" y="235"/>
                </a:cubicBezTo>
                <a:cubicBezTo>
                  <a:pt x="212" y="240"/>
                  <a:pt x="218" y="246"/>
                  <a:pt x="219" y="247"/>
                </a:cubicBezTo>
                <a:cubicBezTo>
                  <a:pt x="221" y="247"/>
                  <a:pt x="227" y="253"/>
                  <a:pt x="227" y="257"/>
                </a:cubicBezTo>
                <a:cubicBezTo>
                  <a:pt x="227" y="259"/>
                  <a:pt x="228" y="261"/>
                  <a:pt x="230" y="263"/>
                </a:cubicBezTo>
                <a:cubicBezTo>
                  <a:pt x="231" y="263"/>
                  <a:pt x="232" y="263"/>
                  <a:pt x="232" y="264"/>
                </a:cubicBezTo>
                <a:cubicBezTo>
                  <a:pt x="233" y="264"/>
                  <a:pt x="233" y="264"/>
                  <a:pt x="234" y="265"/>
                </a:cubicBezTo>
                <a:cubicBezTo>
                  <a:pt x="235" y="266"/>
                  <a:pt x="238" y="267"/>
                  <a:pt x="240" y="268"/>
                </a:cubicBezTo>
                <a:cubicBezTo>
                  <a:pt x="240" y="268"/>
                  <a:pt x="241" y="269"/>
                  <a:pt x="241" y="269"/>
                </a:cubicBezTo>
                <a:cubicBezTo>
                  <a:pt x="242" y="268"/>
                  <a:pt x="242" y="268"/>
                  <a:pt x="242" y="267"/>
                </a:cubicBezTo>
                <a:cubicBezTo>
                  <a:pt x="244" y="264"/>
                  <a:pt x="247" y="259"/>
                  <a:pt x="251" y="259"/>
                </a:cubicBezTo>
                <a:cubicBezTo>
                  <a:pt x="256" y="259"/>
                  <a:pt x="271" y="263"/>
                  <a:pt x="273" y="272"/>
                </a:cubicBezTo>
                <a:cubicBezTo>
                  <a:pt x="275" y="279"/>
                  <a:pt x="281" y="284"/>
                  <a:pt x="283" y="286"/>
                </a:cubicBezTo>
                <a:cubicBezTo>
                  <a:pt x="285" y="287"/>
                  <a:pt x="285" y="290"/>
                  <a:pt x="285" y="292"/>
                </a:cubicBezTo>
                <a:cubicBezTo>
                  <a:pt x="286" y="293"/>
                  <a:pt x="286" y="294"/>
                  <a:pt x="286" y="295"/>
                </a:cubicBezTo>
                <a:cubicBezTo>
                  <a:pt x="287" y="296"/>
                  <a:pt x="287" y="298"/>
                  <a:pt x="288" y="299"/>
                </a:cubicBezTo>
                <a:cubicBezTo>
                  <a:pt x="288" y="300"/>
                  <a:pt x="288" y="300"/>
                  <a:pt x="288" y="301"/>
                </a:cubicBezTo>
                <a:cubicBezTo>
                  <a:pt x="289" y="301"/>
                  <a:pt x="289" y="301"/>
                  <a:pt x="289" y="301"/>
                </a:cubicBezTo>
                <a:cubicBezTo>
                  <a:pt x="290" y="301"/>
                  <a:pt x="291" y="302"/>
                  <a:pt x="293" y="303"/>
                </a:cubicBezTo>
                <a:cubicBezTo>
                  <a:pt x="296" y="304"/>
                  <a:pt x="301" y="306"/>
                  <a:pt x="303" y="306"/>
                </a:cubicBezTo>
                <a:cubicBezTo>
                  <a:pt x="304" y="306"/>
                  <a:pt x="304" y="306"/>
                  <a:pt x="304" y="306"/>
                </a:cubicBezTo>
                <a:cubicBezTo>
                  <a:pt x="304" y="306"/>
                  <a:pt x="305" y="307"/>
                  <a:pt x="306" y="307"/>
                </a:cubicBezTo>
                <a:cubicBezTo>
                  <a:pt x="306" y="307"/>
                  <a:pt x="306" y="307"/>
                  <a:pt x="306" y="307"/>
                </a:cubicBezTo>
                <a:cubicBezTo>
                  <a:pt x="305" y="305"/>
                  <a:pt x="304" y="304"/>
                  <a:pt x="303" y="30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B8208E-D586-84E2-A364-53FD10C5CBFC}"/>
              </a:ext>
            </a:extLst>
          </p:cNvPr>
          <p:cNvSpPr txBox="1"/>
          <p:nvPr/>
        </p:nvSpPr>
        <p:spPr>
          <a:xfrm>
            <a:off x="2475047" y="781091"/>
            <a:ext cx="6609577" cy="7001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950" b="1" dirty="0">
                <a:solidFill>
                  <a:srgbClr val="002060"/>
                </a:solidFill>
                <a:latin typeface="Segoe UI"/>
                <a:cs typeface="Segoe UI"/>
              </a:rPr>
              <a:t>The Waiting List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BE05B-CBED-5DE9-5E19-A4E1A2B7D47B}"/>
              </a:ext>
            </a:extLst>
          </p:cNvPr>
          <p:cNvSpPr txBox="1">
            <a:spLocks/>
          </p:cNvSpPr>
          <p:nvPr/>
        </p:nvSpPr>
        <p:spPr>
          <a:xfrm>
            <a:off x="959916" y="1659633"/>
            <a:ext cx="10271994" cy="3931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6E39CC-4023-8226-93C4-40739F0222D1}"/>
              </a:ext>
            </a:extLst>
          </p:cNvPr>
          <p:cNvGrpSpPr/>
          <p:nvPr/>
        </p:nvGrpSpPr>
        <p:grpSpPr>
          <a:xfrm>
            <a:off x="4143045" y="2308070"/>
            <a:ext cx="386648" cy="983434"/>
            <a:chOff x="4422775" y="2198688"/>
            <a:chExt cx="292100" cy="742950"/>
          </a:xfrm>
          <a:solidFill>
            <a:schemeClr val="accent1"/>
          </a:solidFill>
        </p:grpSpPr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624C98E0-5151-672F-5582-CD6C9349E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5" y="2325688"/>
              <a:ext cx="292100" cy="615950"/>
            </a:xfrm>
            <a:custGeom>
              <a:avLst/>
              <a:gdLst>
                <a:gd name="T0" fmla="*/ 59 w 78"/>
                <a:gd name="T1" fmla="*/ 0 h 164"/>
                <a:gd name="T2" fmla="*/ 20 w 78"/>
                <a:gd name="T3" fmla="*/ 0 h 164"/>
                <a:gd name="T4" fmla="*/ 0 w 78"/>
                <a:gd name="T5" fmla="*/ 16 h 164"/>
                <a:gd name="T6" fmla="*/ 0 w 78"/>
                <a:gd name="T7" fmla="*/ 16 h 164"/>
                <a:gd name="T8" fmla="*/ 0 w 78"/>
                <a:gd name="T9" fmla="*/ 19 h 164"/>
                <a:gd name="T10" fmla="*/ 0 w 78"/>
                <a:gd name="T11" fmla="*/ 74 h 164"/>
                <a:gd name="T12" fmla="*/ 7 w 78"/>
                <a:gd name="T13" fmla="*/ 80 h 164"/>
                <a:gd name="T14" fmla="*/ 13 w 78"/>
                <a:gd name="T15" fmla="*/ 74 h 164"/>
                <a:gd name="T16" fmla="*/ 13 w 78"/>
                <a:gd name="T17" fmla="*/ 26 h 164"/>
                <a:gd name="T18" fmla="*/ 19 w 78"/>
                <a:gd name="T19" fmla="*/ 26 h 164"/>
                <a:gd name="T20" fmla="*/ 19 w 78"/>
                <a:gd name="T21" fmla="*/ 72 h 164"/>
                <a:gd name="T22" fmla="*/ 19 w 78"/>
                <a:gd name="T23" fmla="*/ 73 h 164"/>
                <a:gd name="T24" fmla="*/ 19 w 78"/>
                <a:gd name="T25" fmla="*/ 154 h 164"/>
                <a:gd name="T26" fmla="*/ 28 w 78"/>
                <a:gd name="T27" fmla="*/ 164 h 164"/>
                <a:gd name="T28" fmla="*/ 37 w 78"/>
                <a:gd name="T29" fmla="*/ 154 h 164"/>
                <a:gd name="T30" fmla="*/ 37 w 78"/>
                <a:gd name="T31" fmla="*/ 83 h 164"/>
                <a:gd name="T32" fmla="*/ 41 w 78"/>
                <a:gd name="T33" fmla="*/ 83 h 164"/>
                <a:gd name="T34" fmla="*/ 41 w 78"/>
                <a:gd name="T35" fmla="*/ 154 h 164"/>
                <a:gd name="T36" fmla="*/ 50 w 78"/>
                <a:gd name="T37" fmla="*/ 164 h 164"/>
                <a:gd name="T38" fmla="*/ 59 w 78"/>
                <a:gd name="T39" fmla="*/ 154 h 164"/>
                <a:gd name="T40" fmla="*/ 59 w 78"/>
                <a:gd name="T41" fmla="*/ 72 h 164"/>
                <a:gd name="T42" fmla="*/ 59 w 78"/>
                <a:gd name="T43" fmla="*/ 71 h 164"/>
                <a:gd name="T44" fmla="*/ 59 w 78"/>
                <a:gd name="T45" fmla="*/ 26 h 164"/>
                <a:gd name="T46" fmla="*/ 64 w 78"/>
                <a:gd name="T47" fmla="*/ 26 h 164"/>
                <a:gd name="T48" fmla="*/ 64 w 78"/>
                <a:gd name="T49" fmla="*/ 74 h 164"/>
                <a:gd name="T50" fmla="*/ 71 w 78"/>
                <a:gd name="T51" fmla="*/ 80 h 164"/>
                <a:gd name="T52" fmla="*/ 78 w 78"/>
                <a:gd name="T53" fmla="*/ 74 h 164"/>
                <a:gd name="T54" fmla="*/ 78 w 78"/>
                <a:gd name="T55" fmla="*/ 19 h 164"/>
                <a:gd name="T56" fmla="*/ 78 w 78"/>
                <a:gd name="T57" fmla="*/ 16 h 164"/>
                <a:gd name="T58" fmla="*/ 78 w 78"/>
                <a:gd name="T59" fmla="*/ 15 h 164"/>
                <a:gd name="T60" fmla="*/ 59 w 78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164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6" y="0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3" y="80"/>
                    <a:pt x="7" y="80"/>
                  </a:cubicBezTo>
                  <a:cubicBezTo>
                    <a:pt x="10" y="80"/>
                    <a:pt x="13" y="77"/>
                    <a:pt x="13" y="7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3"/>
                    <a:pt x="19" y="7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9"/>
                    <a:pt x="23" y="164"/>
                    <a:pt x="28" y="164"/>
                  </a:cubicBezTo>
                  <a:cubicBezTo>
                    <a:pt x="33" y="164"/>
                    <a:pt x="37" y="159"/>
                    <a:pt x="37" y="154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9"/>
                    <a:pt x="45" y="164"/>
                    <a:pt x="50" y="164"/>
                  </a:cubicBezTo>
                  <a:cubicBezTo>
                    <a:pt x="55" y="164"/>
                    <a:pt x="59" y="159"/>
                    <a:pt x="59" y="154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7"/>
                    <a:pt x="67" y="80"/>
                    <a:pt x="71" y="80"/>
                  </a:cubicBezTo>
                  <a:cubicBezTo>
                    <a:pt x="75" y="80"/>
                    <a:pt x="78" y="77"/>
                    <a:pt x="78" y="74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0"/>
                    <a:pt x="72" y="0"/>
                    <a:pt x="59" y="0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" name="Oval 13">
              <a:extLst>
                <a:ext uri="{FF2B5EF4-FFF2-40B4-BE49-F238E27FC236}">
                  <a16:creationId xmlns:a16="http://schemas.microsoft.com/office/drawing/2014/main" id="{297B1CB3-B4DC-0EB0-C6EA-F55D0629F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675" y="2198688"/>
              <a:ext cx="115888" cy="115888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80B702E-CDE7-D589-55C3-4E70584D351C}"/>
              </a:ext>
            </a:extLst>
          </p:cNvPr>
          <p:cNvGrpSpPr/>
          <p:nvPr/>
        </p:nvGrpSpPr>
        <p:grpSpPr>
          <a:xfrm>
            <a:off x="4984675" y="2235659"/>
            <a:ext cx="386648" cy="983434"/>
            <a:chOff x="4422775" y="2198688"/>
            <a:chExt cx="292100" cy="742950"/>
          </a:xfrm>
          <a:solidFill>
            <a:schemeClr val="accent1"/>
          </a:solidFill>
        </p:grpSpPr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D8F6AC2B-268B-3770-239D-E2908CC60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5" y="2325688"/>
              <a:ext cx="292100" cy="615950"/>
            </a:xfrm>
            <a:custGeom>
              <a:avLst/>
              <a:gdLst>
                <a:gd name="T0" fmla="*/ 59 w 78"/>
                <a:gd name="T1" fmla="*/ 0 h 164"/>
                <a:gd name="T2" fmla="*/ 20 w 78"/>
                <a:gd name="T3" fmla="*/ 0 h 164"/>
                <a:gd name="T4" fmla="*/ 0 w 78"/>
                <a:gd name="T5" fmla="*/ 16 h 164"/>
                <a:gd name="T6" fmla="*/ 0 w 78"/>
                <a:gd name="T7" fmla="*/ 16 h 164"/>
                <a:gd name="T8" fmla="*/ 0 w 78"/>
                <a:gd name="T9" fmla="*/ 19 h 164"/>
                <a:gd name="T10" fmla="*/ 0 w 78"/>
                <a:gd name="T11" fmla="*/ 74 h 164"/>
                <a:gd name="T12" fmla="*/ 7 w 78"/>
                <a:gd name="T13" fmla="*/ 80 h 164"/>
                <a:gd name="T14" fmla="*/ 13 w 78"/>
                <a:gd name="T15" fmla="*/ 74 h 164"/>
                <a:gd name="T16" fmla="*/ 13 w 78"/>
                <a:gd name="T17" fmla="*/ 26 h 164"/>
                <a:gd name="T18" fmla="*/ 19 w 78"/>
                <a:gd name="T19" fmla="*/ 26 h 164"/>
                <a:gd name="T20" fmla="*/ 19 w 78"/>
                <a:gd name="T21" fmla="*/ 72 h 164"/>
                <a:gd name="T22" fmla="*/ 19 w 78"/>
                <a:gd name="T23" fmla="*/ 73 h 164"/>
                <a:gd name="T24" fmla="*/ 19 w 78"/>
                <a:gd name="T25" fmla="*/ 154 h 164"/>
                <a:gd name="T26" fmla="*/ 28 w 78"/>
                <a:gd name="T27" fmla="*/ 164 h 164"/>
                <a:gd name="T28" fmla="*/ 37 w 78"/>
                <a:gd name="T29" fmla="*/ 154 h 164"/>
                <a:gd name="T30" fmla="*/ 37 w 78"/>
                <a:gd name="T31" fmla="*/ 83 h 164"/>
                <a:gd name="T32" fmla="*/ 41 w 78"/>
                <a:gd name="T33" fmla="*/ 83 h 164"/>
                <a:gd name="T34" fmla="*/ 41 w 78"/>
                <a:gd name="T35" fmla="*/ 154 h 164"/>
                <a:gd name="T36" fmla="*/ 50 w 78"/>
                <a:gd name="T37" fmla="*/ 164 h 164"/>
                <a:gd name="T38" fmla="*/ 59 w 78"/>
                <a:gd name="T39" fmla="*/ 154 h 164"/>
                <a:gd name="T40" fmla="*/ 59 w 78"/>
                <a:gd name="T41" fmla="*/ 72 h 164"/>
                <a:gd name="T42" fmla="*/ 59 w 78"/>
                <a:gd name="T43" fmla="*/ 71 h 164"/>
                <a:gd name="T44" fmla="*/ 59 w 78"/>
                <a:gd name="T45" fmla="*/ 26 h 164"/>
                <a:gd name="T46" fmla="*/ 64 w 78"/>
                <a:gd name="T47" fmla="*/ 26 h 164"/>
                <a:gd name="T48" fmla="*/ 64 w 78"/>
                <a:gd name="T49" fmla="*/ 74 h 164"/>
                <a:gd name="T50" fmla="*/ 71 w 78"/>
                <a:gd name="T51" fmla="*/ 80 h 164"/>
                <a:gd name="T52" fmla="*/ 78 w 78"/>
                <a:gd name="T53" fmla="*/ 74 h 164"/>
                <a:gd name="T54" fmla="*/ 78 w 78"/>
                <a:gd name="T55" fmla="*/ 19 h 164"/>
                <a:gd name="T56" fmla="*/ 78 w 78"/>
                <a:gd name="T57" fmla="*/ 16 h 164"/>
                <a:gd name="T58" fmla="*/ 78 w 78"/>
                <a:gd name="T59" fmla="*/ 15 h 164"/>
                <a:gd name="T60" fmla="*/ 59 w 78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164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6" y="0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3" y="80"/>
                    <a:pt x="7" y="80"/>
                  </a:cubicBezTo>
                  <a:cubicBezTo>
                    <a:pt x="10" y="80"/>
                    <a:pt x="13" y="77"/>
                    <a:pt x="13" y="7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3"/>
                    <a:pt x="19" y="7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9"/>
                    <a:pt x="23" y="164"/>
                    <a:pt x="28" y="164"/>
                  </a:cubicBezTo>
                  <a:cubicBezTo>
                    <a:pt x="33" y="164"/>
                    <a:pt x="37" y="159"/>
                    <a:pt x="37" y="154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9"/>
                    <a:pt x="45" y="164"/>
                    <a:pt x="50" y="164"/>
                  </a:cubicBezTo>
                  <a:cubicBezTo>
                    <a:pt x="55" y="164"/>
                    <a:pt x="59" y="159"/>
                    <a:pt x="59" y="154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7"/>
                    <a:pt x="67" y="80"/>
                    <a:pt x="71" y="80"/>
                  </a:cubicBezTo>
                  <a:cubicBezTo>
                    <a:pt x="75" y="80"/>
                    <a:pt x="78" y="77"/>
                    <a:pt x="78" y="74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0"/>
                    <a:pt x="72" y="0"/>
                    <a:pt x="59" y="0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Oval 13">
              <a:extLst>
                <a:ext uri="{FF2B5EF4-FFF2-40B4-BE49-F238E27FC236}">
                  <a16:creationId xmlns:a16="http://schemas.microsoft.com/office/drawing/2014/main" id="{129B0817-0598-E9C7-F790-8E61BE512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675" y="2198688"/>
              <a:ext cx="115888" cy="115888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8306A2E-481A-F05B-F365-A6F8B16530F8}"/>
              </a:ext>
            </a:extLst>
          </p:cNvPr>
          <p:cNvGrpSpPr/>
          <p:nvPr/>
        </p:nvGrpSpPr>
        <p:grpSpPr>
          <a:xfrm>
            <a:off x="7315946" y="2836958"/>
            <a:ext cx="386648" cy="983434"/>
            <a:chOff x="4422775" y="2198688"/>
            <a:chExt cx="292100" cy="742950"/>
          </a:xfrm>
          <a:solidFill>
            <a:schemeClr val="accent1"/>
          </a:solidFill>
        </p:grpSpPr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221FAEE7-DC8F-782E-48B1-335F50872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5" y="2325688"/>
              <a:ext cx="292100" cy="615950"/>
            </a:xfrm>
            <a:custGeom>
              <a:avLst/>
              <a:gdLst>
                <a:gd name="T0" fmla="*/ 59 w 78"/>
                <a:gd name="T1" fmla="*/ 0 h 164"/>
                <a:gd name="T2" fmla="*/ 20 w 78"/>
                <a:gd name="T3" fmla="*/ 0 h 164"/>
                <a:gd name="T4" fmla="*/ 0 w 78"/>
                <a:gd name="T5" fmla="*/ 16 h 164"/>
                <a:gd name="T6" fmla="*/ 0 w 78"/>
                <a:gd name="T7" fmla="*/ 16 h 164"/>
                <a:gd name="T8" fmla="*/ 0 w 78"/>
                <a:gd name="T9" fmla="*/ 19 h 164"/>
                <a:gd name="T10" fmla="*/ 0 w 78"/>
                <a:gd name="T11" fmla="*/ 74 h 164"/>
                <a:gd name="T12" fmla="*/ 7 w 78"/>
                <a:gd name="T13" fmla="*/ 80 h 164"/>
                <a:gd name="T14" fmla="*/ 13 w 78"/>
                <a:gd name="T15" fmla="*/ 74 h 164"/>
                <a:gd name="T16" fmla="*/ 13 w 78"/>
                <a:gd name="T17" fmla="*/ 26 h 164"/>
                <a:gd name="T18" fmla="*/ 19 w 78"/>
                <a:gd name="T19" fmla="*/ 26 h 164"/>
                <a:gd name="T20" fmla="*/ 19 w 78"/>
                <a:gd name="T21" fmla="*/ 72 h 164"/>
                <a:gd name="T22" fmla="*/ 19 w 78"/>
                <a:gd name="T23" fmla="*/ 73 h 164"/>
                <a:gd name="T24" fmla="*/ 19 w 78"/>
                <a:gd name="T25" fmla="*/ 154 h 164"/>
                <a:gd name="T26" fmla="*/ 28 w 78"/>
                <a:gd name="T27" fmla="*/ 164 h 164"/>
                <a:gd name="T28" fmla="*/ 37 w 78"/>
                <a:gd name="T29" fmla="*/ 154 h 164"/>
                <a:gd name="T30" fmla="*/ 37 w 78"/>
                <a:gd name="T31" fmla="*/ 83 h 164"/>
                <a:gd name="T32" fmla="*/ 41 w 78"/>
                <a:gd name="T33" fmla="*/ 83 h 164"/>
                <a:gd name="T34" fmla="*/ 41 w 78"/>
                <a:gd name="T35" fmla="*/ 154 h 164"/>
                <a:gd name="T36" fmla="*/ 50 w 78"/>
                <a:gd name="T37" fmla="*/ 164 h 164"/>
                <a:gd name="T38" fmla="*/ 59 w 78"/>
                <a:gd name="T39" fmla="*/ 154 h 164"/>
                <a:gd name="T40" fmla="*/ 59 w 78"/>
                <a:gd name="T41" fmla="*/ 72 h 164"/>
                <a:gd name="T42" fmla="*/ 59 w 78"/>
                <a:gd name="T43" fmla="*/ 71 h 164"/>
                <a:gd name="T44" fmla="*/ 59 w 78"/>
                <a:gd name="T45" fmla="*/ 26 h 164"/>
                <a:gd name="T46" fmla="*/ 64 w 78"/>
                <a:gd name="T47" fmla="*/ 26 h 164"/>
                <a:gd name="T48" fmla="*/ 64 w 78"/>
                <a:gd name="T49" fmla="*/ 74 h 164"/>
                <a:gd name="T50" fmla="*/ 71 w 78"/>
                <a:gd name="T51" fmla="*/ 80 h 164"/>
                <a:gd name="T52" fmla="*/ 78 w 78"/>
                <a:gd name="T53" fmla="*/ 74 h 164"/>
                <a:gd name="T54" fmla="*/ 78 w 78"/>
                <a:gd name="T55" fmla="*/ 19 h 164"/>
                <a:gd name="T56" fmla="*/ 78 w 78"/>
                <a:gd name="T57" fmla="*/ 16 h 164"/>
                <a:gd name="T58" fmla="*/ 78 w 78"/>
                <a:gd name="T59" fmla="*/ 15 h 164"/>
                <a:gd name="T60" fmla="*/ 59 w 78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164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6" y="0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3" y="80"/>
                    <a:pt x="7" y="80"/>
                  </a:cubicBezTo>
                  <a:cubicBezTo>
                    <a:pt x="10" y="80"/>
                    <a:pt x="13" y="77"/>
                    <a:pt x="13" y="7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3"/>
                    <a:pt x="19" y="7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9"/>
                    <a:pt x="23" y="164"/>
                    <a:pt x="28" y="164"/>
                  </a:cubicBezTo>
                  <a:cubicBezTo>
                    <a:pt x="33" y="164"/>
                    <a:pt x="37" y="159"/>
                    <a:pt x="37" y="154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9"/>
                    <a:pt x="45" y="164"/>
                    <a:pt x="50" y="164"/>
                  </a:cubicBezTo>
                  <a:cubicBezTo>
                    <a:pt x="55" y="164"/>
                    <a:pt x="59" y="159"/>
                    <a:pt x="59" y="154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7"/>
                    <a:pt x="67" y="80"/>
                    <a:pt x="71" y="80"/>
                  </a:cubicBezTo>
                  <a:cubicBezTo>
                    <a:pt x="75" y="80"/>
                    <a:pt x="78" y="77"/>
                    <a:pt x="78" y="74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0"/>
                    <a:pt x="72" y="0"/>
                    <a:pt x="59" y="0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Oval 13">
              <a:extLst>
                <a:ext uri="{FF2B5EF4-FFF2-40B4-BE49-F238E27FC236}">
                  <a16:creationId xmlns:a16="http://schemas.microsoft.com/office/drawing/2014/main" id="{64370CA4-C204-8B04-8C82-4614D7AEE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675" y="2198688"/>
              <a:ext cx="115888" cy="115888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9A3004-2B1C-DF81-0647-F93823F0A683}"/>
              </a:ext>
            </a:extLst>
          </p:cNvPr>
          <p:cNvGrpSpPr/>
          <p:nvPr/>
        </p:nvGrpSpPr>
        <p:grpSpPr>
          <a:xfrm>
            <a:off x="7378734" y="4101455"/>
            <a:ext cx="386648" cy="983434"/>
            <a:chOff x="4422775" y="2198688"/>
            <a:chExt cx="292100" cy="742950"/>
          </a:xfrm>
          <a:solidFill>
            <a:schemeClr val="accent1"/>
          </a:solidFill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C50E4C9-499E-7F24-1EB8-C0F6043D4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5" y="2325688"/>
              <a:ext cx="292100" cy="615950"/>
            </a:xfrm>
            <a:custGeom>
              <a:avLst/>
              <a:gdLst>
                <a:gd name="T0" fmla="*/ 59 w 78"/>
                <a:gd name="T1" fmla="*/ 0 h 164"/>
                <a:gd name="T2" fmla="*/ 20 w 78"/>
                <a:gd name="T3" fmla="*/ 0 h 164"/>
                <a:gd name="T4" fmla="*/ 0 w 78"/>
                <a:gd name="T5" fmla="*/ 16 h 164"/>
                <a:gd name="T6" fmla="*/ 0 w 78"/>
                <a:gd name="T7" fmla="*/ 16 h 164"/>
                <a:gd name="T8" fmla="*/ 0 w 78"/>
                <a:gd name="T9" fmla="*/ 19 h 164"/>
                <a:gd name="T10" fmla="*/ 0 w 78"/>
                <a:gd name="T11" fmla="*/ 74 h 164"/>
                <a:gd name="T12" fmla="*/ 7 w 78"/>
                <a:gd name="T13" fmla="*/ 80 h 164"/>
                <a:gd name="T14" fmla="*/ 13 w 78"/>
                <a:gd name="T15" fmla="*/ 74 h 164"/>
                <a:gd name="T16" fmla="*/ 13 w 78"/>
                <a:gd name="T17" fmla="*/ 26 h 164"/>
                <a:gd name="T18" fmla="*/ 19 w 78"/>
                <a:gd name="T19" fmla="*/ 26 h 164"/>
                <a:gd name="T20" fmla="*/ 19 w 78"/>
                <a:gd name="T21" fmla="*/ 72 h 164"/>
                <a:gd name="T22" fmla="*/ 19 w 78"/>
                <a:gd name="T23" fmla="*/ 73 h 164"/>
                <a:gd name="T24" fmla="*/ 19 w 78"/>
                <a:gd name="T25" fmla="*/ 154 h 164"/>
                <a:gd name="T26" fmla="*/ 28 w 78"/>
                <a:gd name="T27" fmla="*/ 164 h 164"/>
                <a:gd name="T28" fmla="*/ 37 w 78"/>
                <a:gd name="T29" fmla="*/ 154 h 164"/>
                <a:gd name="T30" fmla="*/ 37 w 78"/>
                <a:gd name="T31" fmla="*/ 83 h 164"/>
                <a:gd name="T32" fmla="*/ 41 w 78"/>
                <a:gd name="T33" fmla="*/ 83 h 164"/>
                <a:gd name="T34" fmla="*/ 41 w 78"/>
                <a:gd name="T35" fmla="*/ 154 h 164"/>
                <a:gd name="T36" fmla="*/ 50 w 78"/>
                <a:gd name="T37" fmla="*/ 164 h 164"/>
                <a:gd name="T38" fmla="*/ 59 w 78"/>
                <a:gd name="T39" fmla="*/ 154 h 164"/>
                <a:gd name="T40" fmla="*/ 59 w 78"/>
                <a:gd name="T41" fmla="*/ 72 h 164"/>
                <a:gd name="T42" fmla="*/ 59 w 78"/>
                <a:gd name="T43" fmla="*/ 71 h 164"/>
                <a:gd name="T44" fmla="*/ 59 w 78"/>
                <a:gd name="T45" fmla="*/ 26 h 164"/>
                <a:gd name="T46" fmla="*/ 64 w 78"/>
                <a:gd name="T47" fmla="*/ 26 h 164"/>
                <a:gd name="T48" fmla="*/ 64 w 78"/>
                <a:gd name="T49" fmla="*/ 74 h 164"/>
                <a:gd name="T50" fmla="*/ 71 w 78"/>
                <a:gd name="T51" fmla="*/ 80 h 164"/>
                <a:gd name="T52" fmla="*/ 78 w 78"/>
                <a:gd name="T53" fmla="*/ 74 h 164"/>
                <a:gd name="T54" fmla="*/ 78 w 78"/>
                <a:gd name="T55" fmla="*/ 19 h 164"/>
                <a:gd name="T56" fmla="*/ 78 w 78"/>
                <a:gd name="T57" fmla="*/ 16 h 164"/>
                <a:gd name="T58" fmla="*/ 78 w 78"/>
                <a:gd name="T59" fmla="*/ 15 h 164"/>
                <a:gd name="T60" fmla="*/ 59 w 78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164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6" y="0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3" y="80"/>
                    <a:pt x="7" y="80"/>
                  </a:cubicBezTo>
                  <a:cubicBezTo>
                    <a:pt x="10" y="80"/>
                    <a:pt x="13" y="77"/>
                    <a:pt x="13" y="7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3"/>
                    <a:pt x="19" y="7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9"/>
                    <a:pt x="23" y="164"/>
                    <a:pt x="28" y="164"/>
                  </a:cubicBezTo>
                  <a:cubicBezTo>
                    <a:pt x="33" y="164"/>
                    <a:pt x="37" y="159"/>
                    <a:pt x="37" y="154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9"/>
                    <a:pt x="45" y="164"/>
                    <a:pt x="50" y="164"/>
                  </a:cubicBezTo>
                  <a:cubicBezTo>
                    <a:pt x="55" y="164"/>
                    <a:pt x="59" y="159"/>
                    <a:pt x="59" y="154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7"/>
                    <a:pt x="67" y="80"/>
                    <a:pt x="71" y="80"/>
                  </a:cubicBezTo>
                  <a:cubicBezTo>
                    <a:pt x="75" y="80"/>
                    <a:pt x="78" y="77"/>
                    <a:pt x="78" y="74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0"/>
                    <a:pt x="72" y="0"/>
                    <a:pt x="59" y="0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Oval 13">
              <a:extLst>
                <a:ext uri="{FF2B5EF4-FFF2-40B4-BE49-F238E27FC236}">
                  <a16:creationId xmlns:a16="http://schemas.microsoft.com/office/drawing/2014/main" id="{0F3C6FC1-A52B-5D57-AEDA-8D36FAC4A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675" y="2198688"/>
              <a:ext cx="115888" cy="115888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0BFF84-AEEF-9FA6-11ED-073323F3E6F0}"/>
              </a:ext>
            </a:extLst>
          </p:cNvPr>
          <p:cNvGrpSpPr/>
          <p:nvPr/>
        </p:nvGrpSpPr>
        <p:grpSpPr>
          <a:xfrm>
            <a:off x="7790129" y="2266039"/>
            <a:ext cx="386648" cy="983434"/>
            <a:chOff x="4422775" y="2198688"/>
            <a:chExt cx="292100" cy="742950"/>
          </a:xfrm>
          <a:solidFill>
            <a:schemeClr val="accent1"/>
          </a:solidFill>
        </p:grpSpPr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4CA6768-DEF3-2153-626D-D36CDCCFC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5" y="2325688"/>
              <a:ext cx="292100" cy="615950"/>
            </a:xfrm>
            <a:custGeom>
              <a:avLst/>
              <a:gdLst>
                <a:gd name="T0" fmla="*/ 59 w 78"/>
                <a:gd name="T1" fmla="*/ 0 h 164"/>
                <a:gd name="T2" fmla="*/ 20 w 78"/>
                <a:gd name="T3" fmla="*/ 0 h 164"/>
                <a:gd name="T4" fmla="*/ 0 w 78"/>
                <a:gd name="T5" fmla="*/ 16 h 164"/>
                <a:gd name="T6" fmla="*/ 0 w 78"/>
                <a:gd name="T7" fmla="*/ 16 h 164"/>
                <a:gd name="T8" fmla="*/ 0 w 78"/>
                <a:gd name="T9" fmla="*/ 19 h 164"/>
                <a:gd name="T10" fmla="*/ 0 w 78"/>
                <a:gd name="T11" fmla="*/ 74 h 164"/>
                <a:gd name="T12" fmla="*/ 7 w 78"/>
                <a:gd name="T13" fmla="*/ 80 h 164"/>
                <a:gd name="T14" fmla="*/ 13 w 78"/>
                <a:gd name="T15" fmla="*/ 74 h 164"/>
                <a:gd name="T16" fmla="*/ 13 w 78"/>
                <a:gd name="T17" fmla="*/ 26 h 164"/>
                <a:gd name="T18" fmla="*/ 19 w 78"/>
                <a:gd name="T19" fmla="*/ 26 h 164"/>
                <a:gd name="T20" fmla="*/ 19 w 78"/>
                <a:gd name="T21" fmla="*/ 72 h 164"/>
                <a:gd name="T22" fmla="*/ 19 w 78"/>
                <a:gd name="T23" fmla="*/ 73 h 164"/>
                <a:gd name="T24" fmla="*/ 19 w 78"/>
                <a:gd name="T25" fmla="*/ 154 h 164"/>
                <a:gd name="T26" fmla="*/ 28 w 78"/>
                <a:gd name="T27" fmla="*/ 164 h 164"/>
                <a:gd name="T28" fmla="*/ 37 w 78"/>
                <a:gd name="T29" fmla="*/ 154 h 164"/>
                <a:gd name="T30" fmla="*/ 37 w 78"/>
                <a:gd name="T31" fmla="*/ 83 h 164"/>
                <a:gd name="T32" fmla="*/ 41 w 78"/>
                <a:gd name="T33" fmla="*/ 83 h 164"/>
                <a:gd name="T34" fmla="*/ 41 w 78"/>
                <a:gd name="T35" fmla="*/ 154 h 164"/>
                <a:gd name="T36" fmla="*/ 50 w 78"/>
                <a:gd name="T37" fmla="*/ 164 h 164"/>
                <a:gd name="T38" fmla="*/ 59 w 78"/>
                <a:gd name="T39" fmla="*/ 154 h 164"/>
                <a:gd name="T40" fmla="*/ 59 w 78"/>
                <a:gd name="T41" fmla="*/ 72 h 164"/>
                <a:gd name="T42" fmla="*/ 59 w 78"/>
                <a:gd name="T43" fmla="*/ 71 h 164"/>
                <a:gd name="T44" fmla="*/ 59 w 78"/>
                <a:gd name="T45" fmla="*/ 26 h 164"/>
                <a:gd name="T46" fmla="*/ 64 w 78"/>
                <a:gd name="T47" fmla="*/ 26 h 164"/>
                <a:gd name="T48" fmla="*/ 64 w 78"/>
                <a:gd name="T49" fmla="*/ 74 h 164"/>
                <a:gd name="T50" fmla="*/ 71 w 78"/>
                <a:gd name="T51" fmla="*/ 80 h 164"/>
                <a:gd name="T52" fmla="*/ 78 w 78"/>
                <a:gd name="T53" fmla="*/ 74 h 164"/>
                <a:gd name="T54" fmla="*/ 78 w 78"/>
                <a:gd name="T55" fmla="*/ 19 h 164"/>
                <a:gd name="T56" fmla="*/ 78 w 78"/>
                <a:gd name="T57" fmla="*/ 16 h 164"/>
                <a:gd name="T58" fmla="*/ 78 w 78"/>
                <a:gd name="T59" fmla="*/ 15 h 164"/>
                <a:gd name="T60" fmla="*/ 59 w 78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164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6" y="0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3" y="80"/>
                    <a:pt x="7" y="80"/>
                  </a:cubicBezTo>
                  <a:cubicBezTo>
                    <a:pt x="10" y="80"/>
                    <a:pt x="13" y="77"/>
                    <a:pt x="13" y="7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3"/>
                    <a:pt x="19" y="7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9"/>
                    <a:pt x="23" y="164"/>
                    <a:pt x="28" y="164"/>
                  </a:cubicBezTo>
                  <a:cubicBezTo>
                    <a:pt x="33" y="164"/>
                    <a:pt x="37" y="159"/>
                    <a:pt x="37" y="154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9"/>
                    <a:pt x="45" y="164"/>
                    <a:pt x="50" y="164"/>
                  </a:cubicBezTo>
                  <a:cubicBezTo>
                    <a:pt x="55" y="164"/>
                    <a:pt x="59" y="159"/>
                    <a:pt x="59" y="154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7"/>
                    <a:pt x="67" y="80"/>
                    <a:pt x="71" y="80"/>
                  </a:cubicBezTo>
                  <a:cubicBezTo>
                    <a:pt x="75" y="80"/>
                    <a:pt x="78" y="77"/>
                    <a:pt x="78" y="74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0"/>
                    <a:pt x="72" y="0"/>
                    <a:pt x="59" y="0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Oval 13">
              <a:extLst>
                <a:ext uri="{FF2B5EF4-FFF2-40B4-BE49-F238E27FC236}">
                  <a16:creationId xmlns:a16="http://schemas.microsoft.com/office/drawing/2014/main" id="{90E1BACF-7B5C-B312-F7DE-D0302F528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675" y="2198688"/>
              <a:ext cx="115888" cy="115888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1073AB3-1BC4-BE84-A038-6B88583B410E}"/>
              </a:ext>
            </a:extLst>
          </p:cNvPr>
          <p:cNvGrpSpPr/>
          <p:nvPr/>
        </p:nvGrpSpPr>
        <p:grpSpPr>
          <a:xfrm>
            <a:off x="5702884" y="2153991"/>
            <a:ext cx="386648" cy="983434"/>
            <a:chOff x="4422775" y="2198688"/>
            <a:chExt cx="292100" cy="742950"/>
          </a:xfrm>
          <a:solidFill>
            <a:schemeClr val="accent1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6106844-D33F-BA7F-B067-92ECAB7F1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5" y="2325688"/>
              <a:ext cx="292100" cy="615950"/>
            </a:xfrm>
            <a:custGeom>
              <a:avLst/>
              <a:gdLst>
                <a:gd name="T0" fmla="*/ 59 w 78"/>
                <a:gd name="T1" fmla="*/ 0 h 164"/>
                <a:gd name="T2" fmla="*/ 20 w 78"/>
                <a:gd name="T3" fmla="*/ 0 h 164"/>
                <a:gd name="T4" fmla="*/ 0 w 78"/>
                <a:gd name="T5" fmla="*/ 16 h 164"/>
                <a:gd name="T6" fmla="*/ 0 w 78"/>
                <a:gd name="T7" fmla="*/ 16 h 164"/>
                <a:gd name="T8" fmla="*/ 0 w 78"/>
                <a:gd name="T9" fmla="*/ 19 h 164"/>
                <a:gd name="T10" fmla="*/ 0 w 78"/>
                <a:gd name="T11" fmla="*/ 74 h 164"/>
                <a:gd name="T12" fmla="*/ 7 w 78"/>
                <a:gd name="T13" fmla="*/ 80 h 164"/>
                <a:gd name="T14" fmla="*/ 13 w 78"/>
                <a:gd name="T15" fmla="*/ 74 h 164"/>
                <a:gd name="T16" fmla="*/ 13 w 78"/>
                <a:gd name="T17" fmla="*/ 26 h 164"/>
                <a:gd name="T18" fmla="*/ 19 w 78"/>
                <a:gd name="T19" fmla="*/ 26 h 164"/>
                <a:gd name="T20" fmla="*/ 19 w 78"/>
                <a:gd name="T21" fmla="*/ 72 h 164"/>
                <a:gd name="T22" fmla="*/ 19 w 78"/>
                <a:gd name="T23" fmla="*/ 73 h 164"/>
                <a:gd name="T24" fmla="*/ 19 w 78"/>
                <a:gd name="T25" fmla="*/ 154 h 164"/>
                <a:gd name="T26" fmla="*/ 28 w 78"/>
                <a:gd name="T27" fmla="*/ 164 h 164"/>
                <a:gd name="T28" fmla="*/ 37 w 78"/>
                <a:gd name="T29" fmla="*/ 154 h 164"/>
                <a:gd name="T30" fmla="*/ 37 w 78"/>
                <a:gd name="T31" fmla="*/ 83 h 164"/>
                <a:gd name="T32" fmla="*/ 41 w 78"/>
                <a:gd name="T33" fmla="*/ 83 h 164"/>
                <a:gd name="T34" fmla="*/ 41 w 78"/>
                <a:gd name="T35" fmla="*/ 154 h 164"/>
                <a:gd name="T36" fmla="*/ 50 w 78"/>
                <a:gd name="T37" fmla="*/ 164 h 164"/>
                <a:gd name="T38" fmla="*/ 59 w 78"/>
                <a:gd name="T39" fmla="*/ 154 h 164"/>
                <a:gd name="T40" fmla="*/ 59 w 78"/>
                <a:gd name="T41" fmla="*/ 72 h 164"/>
                <a:gd name="T42" fmla="*/ 59 w 78"/>
                <a:gd name="T43" fmla="*/ 71 h 164"/>
                <a:gd name="T44" fmla="*/ 59 w 78"/>
                <a:gd name="T45" fmla="*/ 26 h 164"/>
                <a:gd name="T46" fmla="*/ 64 w 78"/>
                <a:gd name="T47" fmla="*/ 26 h 164"/>
                <a:gd name="T48" fmla="*/ 64 w 78"/>
                <a:gd name="T49" fmla="*/ 74 h 164"/>
                <a:gd name="T50" fmla="*/ 71 w 78"/>
                <a:gd name="T51" fmla="*/ 80 h 164"/>
                <a:gd name="T52" fmla="*/ 78 w 78"/>
                <a:gd name="T53" fmla="*/ 74 h 164"/>
                <a:gd name="T54" fmla="*/ 78 w 78"/>
                <a:gd name="T55" fmla="*/ 19 h 164"/>
                <a:gd name="T56" fmla="*/ 78 w 78"/>
                <a:gd name="T57" fmla="*/ 16 h 164"/>
                <a:gd name="T58" fmla="*/ 78 w 78"/>
                <a:gd name="T59" fmla="*/ 15 h 164"/>
                <a:gd name="T60" fmla="*/ 59 w 78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164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6" y="0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3" y="80"/>
                    <a:pt x="7" y="80"/>
                  </a:cubicBezTo>
                  <a:cubicBezTo>
                    <a:pt x="10" y="80"/>
                    <a:pt x="13" y="77"/>
                    <a:pt x="13" y="7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3"/>
                    <a:pt x="19" y="7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9"/>
                    <a:pt x="23" y="164"/>
                    <a:pt x="28" y="164"/>
                  </a:cubicBezTo>
                  <a:cubicBezTo>
                    <a:pt x="33" y="164"/>
                    <a:pt x="37" y="159"/>
                    <a:pt x="37" y="154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9"/>
                    <a:pt x="45" y="164"/>
                    <a:pt x="50" y="164"/>
                  </a:cubicBezTo>
                  <a:cubicBezTo>
                    <a:pt x="55" y="164"/>
                    <a:pt x="59" y="159"/>
                    <a:pt x="59" y="154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7"/>
                    <a:pt x="67" y="80"/>
                    <a:pt x="71" y="80"/>
                  </a:cubicBezTo>
                  <a:cubicBezTo>
                    <a:pt x="75" y="80"/>
                    <a:pt x="78" y="77"/>
                    <a:pt x="78" y="74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0"/>
                    <a:pt x="72" y="0"/>
                    <a:pt x="59" y="0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Oval 13">
              <a:extLst>
                <a:ext uri="{FF2B5EF4-FFF2-40B4-BE49-F238E27FC236}">
                  <a16:creationId xmlns:a16="http://schemas.microsoft.com/office/drawing/2014/main" id="{99931257-6C6D-AE30-A867-68AA52257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675" y="2198688"/>
              <a:ext cx="115888" cy="115888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543E64D-7BFD-60CA-8A12-3534AB65AA80}"/>
              </a:ext>
            </a:extLst>
          </p:cNvPr>
          <p:cNvGrpSpPr/>
          <p:nvPr/>
        </p:nvGrpSpPr>
        <p:grpSpPr>
          <a:xfrm>
            <a:off x="5295254" y="3552875"/>
            <a:ext cx="386648" cy="983434"/>
            <a:chOff x="4422775" y="2198688"/>
            <a:chExt cx="292100" cy="742950"/>
          </a:xfrm>
          <a:solidFill>
            <a:schemeClr val="accent1"/>
          </a:solidFill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D6C9A891-7BE8-F420-F3E0-8E2F4ACB2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5" y="2325688"/>
              <a:ext cx="292100" cy="615950"/>
            </a:xfrm>
            <a:custGeom>
              <a:avLst/>
              <a:gdLst>
                <a:gd name="T0" fmla="*/ 59 w 78"/>
                <a:gd name="T1" fmla="*/ 0 h 164"/>
                <a:gd name="T2" fmla="*/ 20 w 78"/>
                <a:gd name="T3" fmla="*/ 0 h 164"/>
                <a:gd name="T4" fmla="*/ 0 w 78"/>
                <a:gd name="T5" fmla="*/ 16 h 164"/>
                <a:gd name="T6" fmla="*/ 0 w 78"/>
                <a:gd name="T7" fmla="*/ 16 h 164"/>
                <a:gd name="T8" fmla="*/ 0 w 78"/>
                <a:gd name="T9" fmla="*/ 19 h 164"/>
                <a:gd name="T10" fmla="*/ 0 w 78"/>
                <a:gd name="T11" fmla="*/ 74 h 164"/>
                <a:gd name="T12" fmla="*/ 7 w 78"/>
                <a:gd name="T13" fmla="*/ 80 h 164"/>
                <a:gd name="T14" fmla="*/ 13 w 78"/>
                <a:gd name="T15" fmla="*/ 74 h 164"/>
                <a:gd name="T16" fmla="*/ 13 w 78"/>
                <a:gd name="T17" fmla="*/ 26 h 164"/>
                <a:gd name="T18" fmla="*/ 19 w 78"/>
                <a:gd name="T19" fmla="*/ 26 h 164"/>
                <a:gd name="T20" fmla="*/ 19 w 78"/>
                <a:gd name="T21" fmla="*/ 72 h 164"/>
                <a:gd name="T22" fmla="*/ 19 w 78"/>
                <a:gd name="T23" fmla="*/ 73 h 164"/>
                <a:gd name="T24" fmla="*/ 19 w 78"/>
                <a:gd name="T25" fmla="*/ 154 h 164"/>
                <a:gd name="T26" fmla="*/ 28 w 78"/>
                <a:gd name="T27" fmla="*/ 164 h 164"/>
                <a:gd name="T28" fmla="*/ 37 w 78"/>
                <a:gd name="T29" fmla="*/ 154 h 164"/>
                <a:gd name="T30" fmla="*/ 37 w 78"/>
                <a:gd name="T31" fmla="*/ 83 h 164"/>
                <a:gd name="T32" fmla="*/ 41 w 78"/>
                <a:gd name="T33" fmla="*/ 83 h 164"/>
                <a:gd name="T34" fmla="*/ 41 w 78"/>
                <a:gd name="T35" fmla="*/ 154 h 164"/>
                <a:gd name="T36" fmla="*/ 50 w 78"/>
                <a:gd name="T37" fmla="*/ 164 h 164"/>
                <a:gd name="T38" fmla="*/ 59 w 78"/>
                <a:gd name="T39" fmla="*/ 154 h 164"/>
                <a:gd name="T40" fmla="*/ 59 w 78"/>
                <a:gd name="T41" fmla="*/ 72 h 164"/>
                <a:gd name="T42" fmla="*/ 59 w 78"/>
                <a:gd name="T43" fmla="*/ 71 h 164"/>
                <a:gd name="T44" fmla="*/ 59 w 78"/>
                <a:gd name="T45" fmla="*/ 26 h 164"/>
                <a:gd name="T46" fmla="*/ 64 w 78"/>
                <a:gd name="T47" fmla="*/ 26 h 164"/>
                <a:gd name="T48" fmla="*/ 64 w 78"/>
                <a:gd name="T49" fmla="*/ 74 h 164"/>
                <a:gd name="T50" fmla="*/ 71 w 78"/>
                <a:gd name="T51" fmla="*/ 80 h 164"/>
                <a:gd name="T52" fmla="*/ 78 w 78"/>
                <a:gd name="T53" fmla="*/ 74 h 164"/>
                <a:gd name="T54" fmla="*/ 78 w 78"/>
                <a:gd name="T55" fmla="*/ 19 h 164"/>
                <a:gd name="T56" fmla="*/ 78 w 78"/>
                <a:gd name="T57" fmla="*/ 16 h 164"/>
                <a:gd name="T58" fmla="*/ 78 w 78"/>
                <a:gd name="T59" fmla="*/ 15 h 164"/>
                <a:gd name="T60" fmla="*/ 59 w 78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164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6" y="0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3" y="80"/>
                    <a:pt x="7" y="80"/>
                  </a:cubicBezTo>
                  <a:cubicBezTo>
                    <a:pt x="10" y="80"/>
                    <a:pt x="13" y="77"/>
                    <a:pt x="13" y="7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3"/>
                    <a:pt x="19" y="7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9"/>
                    <a:pt x="23" y="164"/>
                    <a:pt x="28" y="164"/>
                  </a:cubicBezTo>
                  <a:cubicBezTo>
                    <a:pt x="33" y="164"/>
                    <a:pt x="37" y="159"/>
                    <a:pt x="37" y="154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9"/>
                    <a:pt x="45" y="164"/>
                    <a:pt x="50" y="164"/>
                  </a:cubicBezTo>
                  <a:cubicBezTo>
                    <a:pt x="55" y="164"/>
                    <a:pt x="59" y="159"/>
                    <a:pt x="59" y="154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7"/>
                    <a:pt x="67" y="80"/>
                    <a:pt x="71" y="80"/>
                  </a:cubicBezTo>
                  <a:cubicBezTo>
                    <a:pt x="75" y="80"/>
                    <a:pt x="78" y="77"/>
                    <a:pt x="78" y="74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0"/>
                    <a:pt x="72" y="0"/>
                    <a:pt x="59" y="0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Oval 13">
              <a:extLst>
                <a:ext uri="{FF2B5EF4-FFF2-40B4-BE49-F238E27FC236}">
                  <a16:creationId xmlns:a16="http://schemas.microsoft.com/office/drawing/2014/main" id="{7AC37CD5-74AC-A273-8FAF-071C769CB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675" y="2198688"/>
              <a:ext cx="115888" cy="115888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C614A86-59D9-9D0C-2A52-8568EBFDE449}"/>
              </a:ext>
            </a:extLst>
          </p:cNvPr>
          <p:cNvGrpSpPr/>
          <p:nvPr/>
        </p:nvGrpSpPr>
        <p:grpSpPr>
          <a:xfrm>
            <a:off x="6830059" y="3547311"/>
            <a:ext cx="386648" cy="983434"/>
            <a:chOff x="4422775" y="2198688"/>
            <a:chExt cx="292100" cy="742950"/>
          </a:xfrm>
          <a:solidFill>
            <a:schemeClr val="accent1"/>
          </a:solidFill>
        </p:grpSpPr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D6D7D6EC-0504-21BA-868A-B285FDA23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5" y="2325688"/>
              <a:ext cx="292100" cy="615950"/>
            </a:xfrm>
            <a:custGeom>
              <a:avLst/>
              <a:gdLst>
                <a:gd name="T0" fmla="*/ 59 w 78"/>
                <a:gd name="T1" fmla="*/ 0 h 164"/>
                <a:gd name="T2" fmla="*/ 20 w 78"/>
                <a:gd name="T3" fmla="*/ 0 h 164"/>
                <a:gd name="T4" fmla="*/ 0 w 78"/>
                <a:gd name="T5" fmla="*/ 16 h 164"/>
                <a:gd name="T6" fmla="*/ 0 w 78"/>
                <a:gd name="T7" fmla="*/ 16 h 164"/>
                <a:gd name="T8" fmla="*/ 0 w 78"/>
                <a:gd name="T9" fmla="*/ 19 h 164"/>
                <a:gd name="T10" fmla="*/ 0 w 78"/>
                <a:gd name="T11" fmla="*/ 74 h 164"/>
                <a:gd name="T12" fmla="*/ 7 w 78"/>
                <a:gd name="T13" fmla="*/ 80 h 164"/>
                <a:gd name="T14" fmla="*/ 13 w 78"/>
                <a:gd name="T15" fmla="*/ 74 h 164"/>
                <a:gd name="T16" fmla="*/ 13 w 78"/>
                <a:gd name="T17" fmla="*/ 26 h 164"/>
                <a:gd name="T18" fmla="*/ 19 w 78"/>
                <a:gd name="T19" fmla="*/ 26 h 164"/>
                <a:gd name="T20" fmla="*/ 19 w 78"/>
                <a:gd name="T21" fmla="*/ 72 h 164"/>
                <a:gd name="T22" fmla="*/ 19 w 78"/>
                <a:gd name="T23" fmla="*/ 73 h 164"/>
                <a:gd name="T24" fmla="*/ 19 w 78"/>
                <a:gd name="T25" fmla="*/ 154 h 164"/>
                <a:gd name="T26" fmla="*/ 28 w 78"/>
                <a:gd name="T27" fmla="*/ 164 h 164"/>
                <a:gd name="T28" fmla="*/ 37 w 78"/>
                <a:gd name="T29" fmla="*/ 154 h 164"/>
                <a:gd name="T30" fmla="*/ 37 w 78"/>
                <a:gd name="T31" fmla="*/ 83 h 164"/>
                <a:gd name="T32" fmla="*/ 41 w 78"/>
                <a:gd name="T33" fmla="*/ 83 h 164"/>
                <a:gd name="T34" fmla="*/ 41 w 78"/>
                <a:gd name="T35" fmla="*/ 154 h 164"/>
                <a:gd name="T36" fmla="*/ 50 w 78"/>
                <a:gd name="T37" fmla="*/ 164 h 164"/>
                <a:gd name="T38" fmla="*/ 59 w 78"/>
                <a:gd name="T39" fmla="*/ 154 h 164"/>
                <a:gd name="T40" fmla="*/ 59 w 78"/>
                <a:gd name="T41" fmla="*/ 72 h 164"/>
                <a:gd name="T42" fmla="*/ 59 w 78"/>
                <a:gd name="T43" fmla="*/ 71 h 164"/>
                <a:gd name="T44" fmla="*/ 59 w 78"/>
                <a:gd name="T45" fmla="*/ 26 h 164"/>
                <a:gd name="T46" fmla="*/ 64 w 78"/>
                <a:gd name="T47" fmla="*/ 26 h 164"/>
                <a:gd name="T48" fmla="*/ 64 w 78"/>
                <a:gd name="T49" fmla="*/ 74 h 164"/>
                <a:gd name="T50" fmla="*/ 71 w 78"/>
                <a:gd name="T51" fmla="*/ 80 h 164"/>
                <a:gd name="T52" fmla="*/ 78 w 78"/>
                <a:gd name="T53" fmla="*/ 74 h 164"/>
                <a:gd name="T54" fmla="*/ 78 w 78"/>
                <a:gd name="T55" fmla="*/ 19 h 164"/>
                <a:gd name="T56" fmla="*/ 78 w 78"/>
                <a:gd name="T57" fmla="*/ 16 h 164"/>
                <a:gd name="T58" fmla="*/ 78 w 78"/>
                <a:gd name="T59" fmla="*/ 15 h 164"/>
                <a:gd name="T60" fmla="*/ 59 w 78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164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6" y="0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3" y="80"/>
                    <a:pt x="7" y="80"/>
                  </a:cubicBezTo>
                  <a:cubicBezTo>
                    <a:pt x="10" y="80"/>
                    <a:pt x="13" y="77"/>
                    <a:pt x="13" y="7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3"/>
                    <a:pt x="19" y="7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9"/>
                    <a:pt x="23" y="164"/>
                    <a:pt x="28" y="164"/>
                  </a:cubicBezTo>
                  <a:cubicBezTo>
                    <a:pt x="33" y="164"/>
                    <a:pt x="37" y="159"/>
                    <a:pt x="37" y="154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9"/>
                    <a:pt x="45" y="164"/>
                    <a:pt x="50" y="164"/>
                  </a:cubicBezTo>
                  <a:cubicBezTo>
                    <a:pt x="55" y="164"/>
                    <a:pt x="59" y="159"/>
                    <a:pt x="59" y="154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7"/>
                    <a:pt x="67" y="80"/>
                    <a:pt x="71" y="80"/>
                  </a:cubicBezTo>
                  <a:cubicBezTo>
                    <a:pt x="75" y="80"/>
                    <a:pt x="78" y="77"/>
                    <a:pt x="78" y="74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0"/>
                    <a:pt x="72" y="0"/>
                    <a:pt x="59" y="0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Oval 13">
              <a:extLst>
                <a:ext uri="{FF2B5EF4-FFF2-40B4-BE49-F238E27FC236}">
                  <a16:creationId xmlns:a16="http://schemas.microsoft.com/office/drawing/2014/main" id="{47EA57EC-C29E-FBBC-5175-C556366E5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675" y="2198688"/>
              <a:ext cx="115888" cy="115888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93D6ACF-431C-189E-2E9E-7C065C401BDD}"/>
              </a:ext>
            </a:extLst>
          </p:cNvPr>
          <p:cNvGrpSpPr/>
          <p:nvPr/>
        </p:nvGrpSpPr>
        <p:grpSpPr>
          <a:xfrm>
            <a:off x="6008184" y="3834028"/>
            <a:ext cx="386648" cy="983434"/>
            <a:chOff x="4422775" y="2198688"/>
            <a:chExt cx="292100" cy="742950"/>
          </a:xfrm>
          <a:solidFill>
            <a:schemeClr val="accent1"/>
          </a:solidFill>
        </p:grpSpPr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418A210A-A3B3-8A0C-9604-A30D146A3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5" y="2325688"/>
              <a:ext cx="292100" cy="615950"/>
            </a:xfrm>
            <a:custGeom>
              <a:avLst/>
              <a:gdLst>
                <a:gd name="T0" fmla="*/ 59 w 78"/>
                <a:gd name="T1" fmla="*/ 0 h 164"/>
                <a:gd name="T2" fmla="*/ 20 w 78"/>
                <a:gd name="T3" fmla="*/ 0 h 164"/>
                <a:gd name="T4" fmla="*/ 0 w 78"/>
                <a:gd name="T5" fmla="*/ 16 h 164"/>
                <a:gd name="T6" fmla="*/ 0 w 78"/>
                <a:gd name="T7" fmla="*/ 16 h 164"/>
                <a:gd name="T8" fmla="*/ 0 w 78"/>
                <a:gd name="T9" fmla="*/ 19 h 164"/>
                <a:gd name="T10" fmla="*/ 0 w 78"/>
                <a:gd name="T11" fmla="*/ 74 h 164"/>
                <a:gd name="T12" fmla="*/ 7 w 78"/>
                <a:gd name="T13" fmla="*/ 80 h 164"/>
                <a:gd name="T14" fmla="*/ 13 w 78"/>
                <a:gd name="T15" fmla="*/ 74 h 164"/>
                <a:gd name="T16" fmla="*/ 13 w 78"/>
                <a:gd name="T17" fmla="*/ 26 h 164"/>
                <a:gd name="T18" fmla="*/ 19 w 78"/>
                <a:gd name="T19" fmla="*/ 26 h 164"/>
                <a:gd name="T20" fmla="*/ 19 w 78"/>
                <a:gd name="T21" fmla="*/ 72 h 164"/>
                <a:gd name="T22" fmla="*/ 19 w 78"/>
                <a:gd name="T23" fmla="*/ 73 h 164"/>
                <a:gd name="T24" fmla="*/ 19 w 78"/>
                <a:gd name="T25" fmla="*/ 154 h 164"/>
                <a:gd name="T26" fmla="*/ 28 w 78"/>
                <a:gd name="T27" fmla="*/ 164 h 164"/>
                <a:gd name="T28" fmla="*/ 37 w 78"/>
                <a:gd name="T29" fmla="*/ 154 h 164"/>
                <a:gd name="T30" fmla="*/ 37 w 78"/>
                <a:gd name="T31" fmla="*/ 83 h 164"/>
                <a:gd name="T32" fmla="*/ 41 w 78"/>
                <a:gd name="T33" fmla="*/ 83 h 164"/>
                <a:gd name="T34" fmla="*/ 41 w 78"/>
                <a:gd name="T35" fmla="*/ 154 h 164"/>
                <a:gd name="T36" fmla="*/ 50 w 78"/>
                <a:gd name="T37" fmla="*/ 164 h 164"/>
                <a:gd name="T38" fmla="*/ 59 w 78"/>
                <a:gd name="T39" fmla="*/ 154 h 164"/>
                <a:gd name="T40" fmla="*/ 59 w 78"/>
                <a:gd name="T41" fmla="*/ 72 h 164"/>
                <a:gd name="T42" fmla="*/ 59 w 78"/>
                <a:gd name="T43" fmla="*/ 71 h 164"/>
                <a:gd name="T44" fmla="*/ 59 w 78"/>
                <a:gd name="T45" fmla="*/ 26 h 164"/>
                <a:gd name="T46" fmla="*/ 64 w 78"/>
                <a:gd name="T47" fmla="*/ 26 h 164"/>
                <a:gd name="T48" fmla="*/ 64 w 78"/>
                <a:gd name="T49" fmla="*/ 74 h 164"/>
                <a:gd name="T50" fmla="*/ 71 w 78"/>
                <a:gd name="T51" fmla="*/ 80 h 164"/>
                <a:gd name="T52" fmla="*/ 78 w 78"/>
                <a:gd name="T53" fmla="*/ 74 h 164"/>
                <a:gd name="T54" fmla="*/ 78 w 78"/>
                <a:gd name="T55" fmla="*/ 19 h 164"/>
                <a:gd name="T56" fmla="*/ 78 w 78"/>
                <a:gd name="T57" fmla="*/ 16 h 164"/>
                <a:gd name="T58" fmla="*/ 78 w 78"/>
                <a:gd name="T59" fmla="*/ 15 h 164"/>
                <a:gd name="T60" fmla="*/ 59 w 78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164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6" y="0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3" y="80"/>
                    <a:pt x="7" y="80"/>
                  </a:cubicBezTo>
                  <a:cubicBezTo>
                    <a:pt x="10" y="80"/>
                    <a:pt x="13" y="77"/>
                    <a:pt x="13" y="7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3"/>
                    <a:pt x="19" y="7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9"/>
                    <a:pt x="23" y="164"/>
                    <a:pt x="28" y="164"/>
                  </a:cubicBezTo>
                  <a:cubicBezTo>
                    <a:pt x="33" y="164"/>
                    <a:pt x="37" y="159"/>
                    <a:pt x="37" y="154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9"/>
                    <a:pt x="45" y="164"/>
                    <a:pt x="50" y="164"/>
                  </a:cubicBezTo>
                  <a:cubicBezTo>
                    <a:pt x="55" y="164"/>
                    <a:pt x="59" y="159"/>
                    <a:pt x="59" y="154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7"/>
                    <a:pt x="67" y="80"/>
                    <a:pt x="71" y="80"/>
                  </a:cubicBezTo>
                  <a:cubicBezTo>
                    <a:pt x="75" y="80"/>
                    <a:pt x="78" y="77"/>
                    <a:pt x="78" y="74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0"/>
                    <a:pt x="72" y="0"/>
                    <a:pt x="59" y="0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Oval 13">
              <a:extLst>
                <a:ext uri="{FF2B5EF4-FFF2-40B4-BE49-F238E27FC236}">
                  <a16:creationId xmlns:a16="http://schemas.microsoft.com/office/drawing/2014/main" id="{CD041FFC-6FAE-85A3-5928-76AE14869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675" y="2198688"/>
              <a:ext cx="115888" cy="115888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EB07CBF-D40D-80EC-42DA-29470F9FE15B}"/>
              </a:ext>
            </a:extLst>
          </p:cNvPr>
          <p:cNvGrpSpPr/>
          <p:nvPr/>
        </p:nvGrpSpPr>
        <p:grpSpPr>
          <a:xfrm>
            <a:off x="6648346" y="2138132"/>
            <a:ext cx="386648" cy="983434"/>
            <a:chOff x="4422775" y="2198688"/>
            <a:chExt cx="292100" cy="742950"/>
          </a:xfrm>
          <a:solidFill>
            <a:schemeClr val="accent1"/>
          </a:solidFill>
        </p:grpSpPr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AF9238C0-9FE9-2D49-93F8-A5476D496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5" y="2325688"/>
              <a:ext cx="292100" cy="615950"/>
            </a:xfrm>
            <a:custGeom>
              <a:avLst/>
              <a:gdLst>
                <a:gd name="T0" fmla="*/ 59 w 78"/>
                <a:gd name="T1" fmla="*/ 0 h 164"/>
                <a:gd name="T2" fmla="*/ 20 w 78"/>
                <a:gd name="T3" fmla="*/ 0 h 164"/>
                <a:gd name="T4" fmla="*/ 0 w 78"/>
                <a:gd name="T5" fmla="*/ 16 h 164"/>
                <a:gd name="T6" fmla="*/ 0 w 78"/>
                <a:gd name="T7" fmla="*/ 16 h 164"/>
                <a:gd name="T8" fmla="*/ 0 w 78"/>
                <a:gd name="T9" fmla="*/ 19 h 164"/>
                <a:gd name="T10" fmla="*/ 0 w 78"/>
                <a:gd name="T11" fmla="*/ 74 h 164"/>
                <a:gd name="T12" fmla="*/ 7 w 78"/>
                <a:gd name="T13" fmla="*/ 80 h 164"/>
                <a:gd name="T14" fmla="*/ 13 w 78"/>
                <a:gd name="T15" fmla="*/ 74 h 164"/>
                <a:gd name="T16" fmla="*/ 13 w 78"/>
                <a:gd name="T17" fmla="*/ 26 h 164"/>
                <a:gd name="T18" fmla="*/ 19 w 78"/>
                <a:gd name="T19" fmla="*/ 26 h 164"/>
                <a:gd name="T20" fmla="*/ 19 w 78"/>
                <a:gd name="T21" fmla="*/ 72 h 164"/>
                <a:gd name="T22" fmla="*/ 19 w 78"/>
                <a:gd name="T23" fmla="*/ 73 h 164"/>
                <a:gd name="T24" fmla="*/ 19 w 78"/>
                <a:gd name="T25" fmla="*/ 154 h 164"/>
                <a:gd name="T26" fmla="*/ 28 w 78"/>
                <a:gd name="T27" fmla="*/ 164 h 164"/>
                <a:gd name="T28" fmla="*/ 37 w 78"/>
                <a:gd name="T29" fmla="*/ 154 h 164"/>
                <a:gd name="T30" fmla="*/ 37 w 78"/>
                <a:gd name="T31" fmla="*/ 83 h 164"/>
                <a:gd name="T32" fmla="*/ 41 w 78"/>
                <a:gd name="T33" fmla="*/ 83 h 164"/>
                <a:gd name="T34" fmla="*/ 41 w 78"/>
                <a:gd name="T35" fmla="*/ 154 h 164"/>
                <a:gd name="T36" fmla="*/ 50 w 78"/>
                <a:gd name="T37" fmla="*/ 164 h 164"/>
                <a:gd name="T38" fmla="*/ 59 w 78"/>
                <a:gd name="T39" fmla="*/ 154 h 164"/>
                <a:gd name="T40" fmla="*/ 59 w 78"/>
                <a:gd name="T41" fmla="*/ 72 h 164"/>
                <a:gd name="T42" fmla="*/ 59 w 78"/>
                <a:gd name="T43" fmla="*/ 71 h 164"/>
                <a:gd name="T44" fmla="*/ 59 w 78"/>
                <a:gd name="T45" fmla="*/ 26 h 164"/>
                <a:gd name="T46" fmla="*/ 64 w 78"/>
                <a:gd name="T47" fmla="*/ 26 h 164"/>
                <a:gd name="T48" fmla="*/ 64 w 78"/>
                <a:gd name="T49" fmla="*/ 74 h 164"/>
                <a:gd name="T50" fmla="*/ 71 w 78"/>
                <a:gd name="T51" fmla="*/ 80 h 164"/>
                <a:gd name="T52" fmla="*/ 78 w 78"/>
                <a:gd name="T53" fmla="*/ 74 h 164"/>
                <a:gd name="T54" fmla="*/ 78 w 78"/>
                <a:gd name="T55" fmla="*/ 19 h 164"/>
                <a:gd name="T56" fmla="*/ 78 w 78"/>
                <a:gd name="T57" fmla="*/ 16 h 164"/>
                <a:gd name="T58" fmla="*/ 78 w 78"/>
                <a:gd name="T59" fmla="*/ 15 h 164"/>
                <a:gd name="T60" fmla="*/ 59 w 78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164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6" y="0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3" y="80"/>
                    <a:pt x="7" y="80"/>
                  </a:cubicBezTo>
                  <a:cubicBezTo>
                    <a:pt x="10" y="80"/>
                    <a:pt x="13" y="77"/>
                    <a:pt x="13" y="7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3"/>
                    <a:pt x="19" y="7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9"/>
                    <a:pt x="23" y="164"/>
                    <a:pt x="28" y="164"/>
                  </a:cubicBezTo>
                  <a:cubicBezTo>
                    <a:pt x="33" y="164"/>
                    <a:pt x="37" y="159"/>
                    <a:pt x="37" y="154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9"/>
                    <a:pt x="45" y="164"/>
                    <a:pt x="50" y="164"/>
                  </a:cubicBezTo>
                  <a:cubicBezTo>
                    <a:pt x="55" y="164"/>
                    <a:pt x="59" y="159"/>
                    <a:pt x="59" y="154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7"/>
                    <a:pt x="67" y="80"/>
                    <a:pt x="71" y="80"/>
                  </a:cubicBezTo>
                  <a:cubicBezTo>
                    <a:pt x="75" y="80"/>
                    <a:pt x="78" y="77"/>
                    <a:pt x="78" y="74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0"/>
                    <a:pt x="72" y="0"/>
                    <a:pt x="59" y="0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Oval 13">
              <a:extLst>
                <a:ext uri="{FF2B5EF4-FFF2-40B4-BE49-F238E27FC236}">
                  <a16:creationId xmlns:a16="http://schemas.microsoft.com/office/drawing/2014/main" id="{68D7C512-2B11-E3E8-8F64-B573CFD66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675" y="2198688"/>
              <a:ext cx="115888" cy="115888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8F2CA42-B1F8-62ED-15CB-C53B5EA2F440}"/>
              </a:ext>
            </a:extLst>
          </p:cNvPr>
          <p:cNvGrpSpPr/>
          <p:nvPr/>
        </p:nvGrpSpPr>
        <p:grpSpPr>
          <a:xfrm>
            <a:off x="7952737" y="3422822"/>
            <a:ext cx="386648" cy="983434"/>
            <a:chOff x="4422775" y="2198688"/>
            <a:chExt cx="292100" cy="742950"/>
          </a:xfrm>
          <a:solidFill>
            <a:schemeClr val="accent1"/>
          </a:solidFill>
        </p:grpSpPr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61D29575-D96D-F0C4-AAE0-B8CE5FB2A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5" y="2325688"/>
              <a:ext cx="292100" cy="615950"/>
            </a:xfrm>
            <a:custGeom>
              <a:avLst/>
              <a:gdLst>
                <a:gd name="T0" fmla="*/ 59 w 78"/>
                <a:gd name="T1" fmla="*/ 0 h 164"/>
                <a:gd name="T2" fmla="*/ 20 w 78"/>
                <a:gd name="T3" fmla="*/ 0 h 164"/>
                <a:gd name="T4" fmla="*/ 0 w 78"/>
                <a:gd name="T5" fmla="*/ 16 h 164"/>
                <a:gd name="T6" fmla="*/ 0 w 78"/>
                <a:gd name="T7" fmla="*/ 16 h 164"/>
                <a:gd name="T8" fmla="*/ 0 w 78"/>
                <a:gd name="T9" fmla="*/ 19 h 164"/>
                <a:gd name="T10" fmla="*/ 0 w 78"/>
                <a:gd name="T11" fmla="*/ 74 h 164"/>
                <a:gd name="T12" fmla="*/ 7 w 78"/>
                <a:gd name="T13" fmla="*/ 80 h 164"/>
                <a:gd name="T14" fmla="*/ 13 w 78"/>
                <a:gd name="T15" fmla="*/ 74 h 164"/>
                <a:gd name="T16" fmla="*/ 13 w 78"/>
                <a:gd name="T17" fmla="*/ 26 h 164"/>
                <a:gd name="T18" fmla="*/ 19 w 78"/>
                <a:gd name="T19" fmla="*/ 26 h 164"/>
                <a:gd name="T20" fmla="*/ 19 w 78"/>
                <a:gd name="T21" fmla="*/ 72 h 164"/>
                <a:gd name="T22" fmla="*/ 19 w 78"/>
                <a:gd name="T23" fmla="*/ 73 h 164"/>
                <a:gd name="T24" fmla="*/ 19 w 78"/>
                <a:gd name="T25" fmla="*/ 154 h 164"/>
                <a:gd name="T26" fmla="*/ 28 w 78"/>
                <a:gd name="T27" fmla="*/ 164 h 164"/>
                <a:gd name="T28" fmla="*/ 37 w 78"/>
                <a:gd name="T29" fmla="*/ 154 h 164"/>
                <a:gd name="T30" fmla="*/ 37 w 78"/>
                <a:gd name="T31" fmla="*/ 83 h 164"/>
                <a:gd name="T32" fmla="*/ 41 w 78"/>
                <a:gd name="T33" fmla="*/ 83 h 164"/>
                <a:gd name="T34" fmla="*/ 41 w 78"/>
                <a:gd name="T35" fmla="*/ 154 h 164"/>
                <a:gd name="T36" fmla="*/ 50 w 78"/>
                <a:gd name="T37" fmla="*/ 164 h 164"/>
                <a:gd name="T38" fmla="*/ 59 w 78"/>
                <a:gd name="T39" fmla="*/ 154 h 164"/>
                <a:gd name="T40" fmla="*/ 59 w 78"/>
                <a:gd name="T41" fmla="*/ 72 h 164"/>
                <a:gd name="T42" fmla="*/ 59 w 78"/>
                <a:gd name="T43" fmla="*/ 71 h 164"/>
                <a:gd name="T44" fmla="*/ 59 w 78"/>
                <a:gd name="T45" fmla="*/ 26 h 164"/>
                <a:gd name="T46" fmla="*/ 64 w 78"/>
                <a:gd name="T47" fmla="*/ 26 h 164"/>
                <a:gd name="T48" fmla="*/ 64 w 78"/>
                <a:gd name="T49" fmla="*/ 74 h 164"/>
                <a:gd name="T50" fmla="*/ 71 w 78"/>
                <a:gd name="T51" fmla="*/ 80 h 164"/>
                <a:gd name="T52" fmla="*/ 78 w 78"/>
                <a:gd name="T53" fmla="*/ 74 h 164"/>
                <a:gd name="T54" fmla="*/ 78 w 78"/>
                <a:gd name="T55" fmla="*/ 19 h 164"/>
                <a:gd name="T56" fmla="*/ 78 w 78"/>
                <a:gd name="T57" fmla="*/ 16 h 164"/>
                <a:gd name="T58" fmla="*/ 78 w 78"/>
                <a:gd name="T59" fmla="*/ 15 h 164"/>
                <a:gd name="T60" fmla="*/ 59 w 78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164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6" y="0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3" y="80"/>
                    <a:pt x="7" y="80"/>
                  </a:cubicBezTo>
                  <a:cubicBezTo>
                    <a:pt x="10" y="80"/>
                    <a:pt x="13" y="77"/>
                    <a:pt x="13" y="7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3"/>
                    <a:pt x="19" y="7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9"/>
                    <a:pt x="23" y="164"/>
                    <a:pt x="28" y="164"/>
                  </a:cubicBezTo>
                  <a:cubicBezTo>
                    <a:pt x="33" y="164"/>
                    <a:pt x="37" y="159"/>
                    <a:pt x="37" y="154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9"/>
                    <a:pt x="45" y="164"/>
                    <a:pt x="50" y="164"/>
                  </a:cubicBezTo>
                  <a:cubicBezTo>
                    <a:pt x="55" y="164"/>
                    <a:pt x="59" y="159"/>
                    <a:pt x="59" y="154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7"/>
                    <a:pt x="67" y="80"/>
                    <a:pt x="71" y="80"/>
                  </a:cubicBezTo>
                  <a:cubicBezTo>
                    <a:pt x="75" y="80"/>
                    <a:pt x="78" y="77"/>
                    <a:pt x="78" y="74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0"/>
                    <a:pt x="72" y="0"/>
                    <a:pt x="59" y="0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Oval 13">
              <a:extLst>
                <a:ext uri="{FF2B5EF4-FFF2-40B4-BE49-F238E27FC236}">
                  <a16:creationId xmlns:a16="http://schemas.microsoft.com/office/drawing/2014/main" id="{2805E24A-EC8D-E786-5067-7455E8693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675" y="2198688"/>
              <a:ext cx="115888" cy="115888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CA688A7-8E6C-678A-0085-5E654920BC25}"/>
              </a:ext>
            </a:extLst>
          </p:cNvPr>
          <p:cNvGrpSpPr/>
          <p:nvPr/>
        </p:nvGrpSpPr>
        <p:grpSpPr>
          <a:xfrm>
            <a:off x="6305657" y="2902196"/>
            <a:ext cx="386648" cy="983434"/>
            <a:chOff x="4422775" y="2198688"/>
            <a:chExt cx="292100" cy="742950"/>
          </a:xfrm>
          <a:solidFill>
            <a:schemeClr val="accent1"/>
          </a:solidFill>
        </p:grpSpPr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F1B7F565-D661-6448-02CF-61C4118C0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5" y="2325688"/>
              <a:ext cx="292100" cy="615950"/>
            </a:xfrm>
            <a:custGeom>
              <a:avLst/>
              <a:gdLst>
                <a:gd name="T0" fmla="*/ 59 w 78"/>
                <a:gd name="T1" fmla="*/ 0 h 164"/>
                <a:gd name="T2" fmla="*/ 20 w 78"/>
                <a:gd name="T3" fmla="*/ 0 h 164"/>
                <a:gd name="T4" fmla="*/ 0 w 78"/>
                <a:gd name="T5" fmla="*/ 16 h 164"/>
                <a:gd name="T6" fmla="*/ 0 w 78"/>
                <a:gd name="T7" fmla="*/ 16 h 164"/>
                <a:gd name="T8" fmla="*/ 0 w 78"/>
                <a:gd name="T9" fmla="*/ 19 h 164"/>
                <a:gd name="T10" fmla="*/ 0 w 78"/>
                <a:gd name="T11" fmla="*/ 74 h 164"/>
                <a:gd name="T12" fmla="*/ 7 w 78"/>
                <a:gd name="T13" fmla="*/ 80 h 164"/>
                <a:gd name="T14" fmla="*/ 13 w 78"/>
                <a:gd name="T15" fmla="*/ 74 h 164"/>
                <a:gd name="T16" fmla="*/ 13 w 78"/>
                <a:gd name="T17" fmla="*/ 26 h 164"/>
                <a:gd name="T18" fmla="*/ 19 w 78"/>
                <a:gd name="T19" fmla="*/ 26 h 164"/>
                <a:gd name="T20" fmla="*/ 19 w 78"/>
                <a:gd name="T21" fmla="*/ 72 h 164"/>
                <a:gd name="T22" fmla="*/ 19 w 78"/>
                <a:gd name="T23" fmla="*/ 73 h 164"/>
                <a:gd name="T24" fmla="*/ 19 w 78"/>
                <a:gd name="T25" fmla="*/ 154 h 164"/>
                <a:gd name="T26" fmla="*/ 28 w 78"/>
                <a:gd name="T27" fmla="*/ 164 h 164"/>
                <a:gd name="T28" fmla="*/ 37 w 78"/>
                <a:gd name="T29" fmla="*/ 154 h 164"/>
                <a:gd name="T30" fmla="*/ 37 w 78"/>
                <a:gd name="T31" fmla="*/ 83 h 164"/>
                <a:gd name="T32" fmla="*/ 41 w 78"/>
                <a:gd name="T33" fmla="*/ 83 h 164"/>
                <a:gd name="T34" fmla="*/ 41 w 78"/>
                <a:gd name="T35" fmla="*/ 154 h 164"/>
                <a:gd name="T36" fmla="*/ 50 w 78"/>
                <a:gd name="T37" fmla="*/ 164 h 164"/>
                <a:gd name="T38" fmla="*/ 59 w 78"/>
                <a:gd name="T39" fmla="*/ 154 h 164"/>
                <a:gd name="T40" fmla="*/ 59 w 78"/>
                <a:gd name="T41" fmla="*/ 72 h 164"/>
                <a:gd name="T42" fmla="*/ 59 w 78"/>
                <a:gd name="T43" fmla="*/ 71 h 164"/>
                <a:gd name="T44" fmla="*/ 59 w 78"/>
                <a:gd name="T45" fmla="*/ 26 h 164"/>
                <a:gd name="T46" fmla="*/ 64 w 78"/>
                <a:gd name="T47" fmla="*/ 26 h 164"/>
                <a:gd name="T48" fmla="*/ 64 w 78"/>
                <a:gd name="T49" fmla="*/ 74 h 164"/>
                <a:gd name="T50" fmla="*/ 71 w 78"/>
                <a:gd name="T51" fmla="*/ 80 h 164"/>
                <a:gd name="T52" fmla="*/ 78 w 78"/>
                <a:gd name="T53" fmla="*/ 74 h 164"/>
                <a:gd name="T54" fmla="*/ 78 w 78"/>
                <a:gd name="T55" fmla="*/ 19 h 164"/>
                <a:gd name="T56" fmla="*/ 78 w 78"/>
                <a:gd name="T57" fmla="*/ 16 h 164"/>
                <a:gd name="T58" fmla="*/ 78 w 78"/>
                <a:gd name="T59" fmla="*/ 15 h 164"/>
                <a:gd name="T60" fmla="*/ 59 w 78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164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6" y="0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3" y="80"/>
                    <a:pt x="7" y="80"/>
                  </a:cubicBezTo>
                  <a:cubicBezTo>
                    <a:pt x="10" y="80"/>
                    <a:pt x="13" y="77"/>
                    <a:pt x="13" y="7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3"/>
                    <a:pt x="19" y="7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9"/>
                    <a:pt x="23" y="164"/>
                    <a:pt x="28" y="164"/>
                  </a:cubicBezTo>
                  <a:cubicBezTo>
                    <a:pt x="33" y="164"/>
                    <a:pt x="37" y="159"/>
                    <a:pt x="37" y="154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9"/>
                    <a:pt x="45" y="164"/>
                    <a:pt x="50" y="164"/>
                  </a:cubicBezTo>
                  <a:cubicBezTo>
                    <a:pt x="55" y="164"/>
                    <a:pt x="59" y="159"/>
                    <a:pt x="59" y="154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7"/>
                    <a:pt x="67" y="80"/>
                    <a:pt x="71" y="80"/>
                  </a:cubicBezTo>
                  <a:cubicBezTo>
                    <a:pt x="75" y="80"/>
                    <a:pt x="78" y="77"/>
                    <a:pt x="78" y="74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0"/>
                    <a:pt x="72" y="0"/>
                    <a:pt x="59" y="0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Oval 13">
              <a:extLst>
                <a:ext uri="{FF2B5EF4-FFF2-40B4-BE49-F238E27FC236}">
                  <a16:creationId xmlns:a16="http://schemas.microsoft.com/office/drawing/2014/main" id="{51EF11DA-91EB-90C2-F8A2-A87FAB1AB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675" y="2198688"/>
              <a:ext cx="115888" cy="115888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0F35727-55F7-2898-D2B9-B7C4EBDB828D}"/>
              </a:ext>
            </a:extLst>
          </p:cNvPr>
          <p:cNvGrpSpPr/>
          <p:nvPr/>
        </p:nvGrpSpPr>
        <p:grpSpPr>
          <a:xfrm>
            <a:off x="6609643" y="4450142"/>
            <a:ext cx="386648" cy="983434"/>
            <a:chOff x="4422775" y="2198688"/>
            <a:chExt cx="292100" cy="742950"/>
          </a:xfrm>
          <a:solidFill>
            <a:schemeClr val="accent1"/>
          </a:solidFill>
        </p:grpSpPr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E2159EC2-70A8-ED66-6316-8DF28DCFC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5" y="2325688"/>
              <a:ext cx="292100" cy="615950"/>
            </a:xfrm>
            <a:custGeom>
              <a:avLst/>
              <a:gdLst>
                <a:gd name="T0" fmla="*/ 59 w 78"/>
                <a:gd name="T1" fmla="*/ 0 h 164"/>
                <a:gd name="T2" fmla="*/ 20 w 78"/>
                <a:gd name="T3" fmla="*/ 0 h 164"/>
                <a:gd name="T4" fmla="*/ 0 w 78"/>
                <a:gd name="T5" fmla="*/ 16 h 164"/>
                <a:gd name="T6" fmla="*/ 0 w 78"/>
                <a:gd name="T7" fmla="*/ 16 h 164"/>
                <a:gd name="T8" fmla="*/ 0 w 78"/>
                <a:gd name="T9" fmla="*/ 19 h 164"/>
                <a:gd name="T10" fmla="*/ 0 w 78"/>
                <a:gd name="T11" fmla="*/ 74 h 164"/>
                <a:gd name="T12" fmla="*/ 7 w 78"/>
                <a:gd name="T13" fmla="*/ 80 h 164"/>
                <a:gd name="T14" fmla="*/ 13 w 78"/>
                <a:gd name="T15" fmla="*/ 74 h 164"/>
                <a:gd name="T16" fmla="*/ 13 w 78"/>
                <a:gd name="T17" fmla="*/ 26 h 164"/>
                <a:gd name="T18" fmla="*/ 19 w 78"/>
                <a:gd name="T19" fmla="*/ 26 h 164"/>
                <a:gd name="T20" fmla="*/ 19 w 78"/>
                <a:gd name="T21" fmla="*/ 72 h 164"/>
                <a:gd name="T22" fmla="*/ 19 w 78"/>
                <a:gd name="T23" fmla="*/ 73 h 164"/>
                <a:gd name="T24" fmla="*/ 19 w 78"/>
                <a:gd name="T25" fmla="*/ 154 h 164"/>
                <a:gd name="T26" fmla="*/ 28 w 78"/>
                <a:gd name="T27" fmla="*/ 164 h 164"/>
                <a:gd name="T28" fmla="*/ 37 w 78"/>
                <a:gd name="T29" fmla="*/ 154 h 164"/>
                <a:gd name="T30" fmla="*/ 37 w 78"/>
                <a:gd name="T31" fmla="*/ 83 h 164"/>
                <a:gd name="T32" fmla="*/ 41 w 78"/>
                <a:gd name="T33" fmla="*/ 83 h 164"/>
                <a:gd name="T34" fmla="*/ 41 w 78"/>
                <a:gd name="T35" fmla="*/ 154 h 164"/>
                <a:gd name="T36" fmla="*/ 50 w 78"/>
                <a:gd name="T37" fmla="*/ 164 h 164"/>
                <a:gd name="T38" fmla="*/ 59 w 78"/>
                <a:gd name="T39" fmla="*/ 154 h 164"/>
                <a:gd name="T40" fmla="*/ 59 w 78"/>
                <a:gd name="T41" fmla="*/ 72 h 164"/>
                <a:gd name="T42" fmla="*/ 59 w 78"/>
                <a:gd name="T43" fmla="*/ 71 h 164"/>
                <a:gd name="T44" fmla="*/ 59 w 78"/>
                <a:gd name="T45" fmla="*/ 26 h 164"/>
                <a:gd name="T46" fmla="*/ 64 w 78"/>
                <a:gd name="T47" fmla="*/ 26 h 164"/>
                <a:gd name="T48" fmla="*/ 64 w 78"/>
                <a:gd name="T49" fmla="*/ 74 h 164"/>
                <a:gd name="T50" fmla="*/ 71 w 78"/>
                <a:gd name="T51" fmla="*/ 80 h 164"/>
                <a:gd name="T52" fmla="*/ 78 w 78"/>
                <a:gd name="T53" fmla="*/ 74 h 164"/>
                <a:gd name="T54" fmla="*/ 78 w 78"/>
                <a:gd name="T55" fmla="*/ 19 h 164"/>
                <a:gd name="T56" fmla="*/ 78 w 78"/>
                <a:gd name="T57" fmla="*/ 16 h 164"/>
                <a:gd name="T58" fmla="*/ 78 w 78"/>
                <a:gd name="T59" fmla="*/ 15 h 164"/>
                <a:gd name="T60" fmla="*/ 59 w 78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164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6" y="0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3" y="80"/>
                    <a:pt x="7" y="80"/>
                  </a:cubicBezTo>
                  <a:cubicBezTo>
                    <a:pt x="10" y="80"/>
                    <a:pt x="13" y="77"/>
                    <a:pt x="13" y="7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3"/>
                    <a:pt x="19" y="7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9"/>
                    <a:pt x="23" y="164"/>
                    <a:pt x="28" y="164"/>
                  </a:cubicBezTo>
                  <a:cubicBezTo>
                    <a:pt x="33" y="164"/>
                    <a:pt x="37" y="159"/>
                    <a:pt x="37" y="154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9"/>
                    <a:pt x="45" y="164"/>
                    <a:pt x="50" y="164"/>
                  </a:cubicBezTo>
                  <a:cubicBezTo>
                    <a:pt x="55" y="164"/>
                    <a:pt x="59" y="159"/>
                    <a:pt x="59" y="154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7"/>
                    <a:pt x="67" y="80"/>
                    <a:pt x="71" y="80"/>
                  </a:cubicBezTo>
                  <a:cubicBezTo>
                    <a:pt x="75" y="80"/>
                    <a:pt x="78" y="77"/>
                    <a:pt x="78" y="74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0"/>
                    <a:pt x="72" y="0"/>
                    <a:pt x="59" y="0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Oval 13">
              <a:extLst>
                <a:ext uri="{FF2B5EF4-FFF2-40B4-BE49-F238E27FC236}">
                  <a16:creationId xmlns:a16="http://schemas.microsoft.com/office/drawing/2014/main" id="{C827F6BA-6F47-6029-9F6D-FC99B84E9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675" y="2198688"/>
              <a:ext cx="115888" cy="115888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D356859-08C8-2BC9-B117-E72E752ED4CD}"/>
              </a:ext>
            </a:extLst>
          </p:cNvPr>
          <p:cNvGrpSpPr/>
          <p:nvPr/>
        </p:nvGrpSpPr>
        <p:grpSpPr>
          <a:xfrm>
            <a:off x="8339385" y="4325745"/>
            <a:ext cx="386648" cy="983434"/>
            <a:chOff x="4422775" y="2198688"/>
            <a:chExt cx="292100" cy="742950"/>
          </a:xfrm>
          <a:solidFill>
            <a:schemeClr val="accent1"/>
          </a:solidFill>
        </p:grpSpPr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62BD9F72-62B9-49EF-8AD1-2933CD585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5" y="2325688"/>
              <a:ext cx="292100" cy="615950"/>
            </a:xfrm>
            <a:custGeom>
              <a:avLst/>
              <a:gdLst>
                <a:gd name="T0" fmla="*/ 59 w 78"/>
                <a:gd name="T1" fmla="*/ 0 h 164"/>
                <a:gd name="T2" fmla="*/ 20 w 78"/>
                <a:gd name="T3" fmla="*/ 0 h 164"/>
                <a:gd name="T4" fmla="*/ 0 w 78"/>
                <a:gd name="T5" fmla="*/ 16 h 164"/>
                <a:gd name="T6" fmla="*/ 0 w 78"/>
                <a:gd name="T7" fmla="*/ 16 h 164"/>
                <a:gd name="T8" fmla="*/ 0 w 78"/>
                <a:gd name="T9" fmla="*/ 19 h 164"/>
                <a:gd name="T10" fmla="*/ 0 w 78"/>
                <a:gd name="T11" fmla="*/ 74 h 164"/>
                <a:gd name="T12" fmla="*/ 7 w 78"/>
                <a:gd name="T13" fmla="*/ 80 h 164"/>
                <a:gd name="T14" fmla="*/ 13 w 78"/>
                <a:gd name="T15" fmla="*/ 74 h 164"/>
                <a:gd name="T16" fmla="*/ 13 w 78"/>
                <a:gd name="T17" fmla="*/ 26 h 164"/>
                <a:gd name="T18" fmla="*/ 19 w 78"/>
                <a:gd name="T19" fmla="*/ 26 h 164"/>
                <a:gd name="T20" fmla="*/ 19 w 78"/>
                <a:gd name="T21" fmla="*/ 72 h 164"/>
                <a:gd name="T22" fmla="*/ 19 w 78"/>
                <a:gd name="T23" fmla="*/ 73 h 164"/>
                <a:gd name="T24" fmla="*/ 19 w 78"/>
                <a:gd name="T25" fmla="*/ 154 h 164"/>
                <a:gd name="T26" fmla="*/ 28 w 78"/>
                <a:gd name="T27" fmla="*/ 164 h 164"/>
                <a:gd name="T28" fmla="*/ 37 w 78"/>
                <a:gd name="T29" fmla="*/ 154 h 164"/>
                <a:gd name="T30" fmla="*/ 37 w 78"/>
                <a:gd name="T31" fmla="*/ 83 h 164"/>
                <a:gd name="T32" fmla="*/ 41 w 78"/>
                <a:gd name="T33" fmla="*/ 83 h 164"/>
                <a:gd name="T34" fmla="*/ 41 w 78"/>
                <a:gd name="T35" fmla="*/ 154 h 164"/>
                <a:gd name="T36" fmla="*/ 50 w 78"/>
                <a:gd name="T37" fmla="*/ 164 h 164"/>
                <a:gd name="T38" fmla="*/ 59 w 78"/>
                <a:gd name="T39" fmla="*/ 154 h 164"/>
                <a:gd name="T40" fmla="*/ 59 w 78"/>
                <a:gd name="T41" fmla="*/ 72 h 164"/>
                <a:gd name="T42" fmla="*/ 59 w 78"/>
                <a:gd name="T43" fmla="*/ 71 h 164"/>
                <a:gd name="T44" fmla="*/ 59 w 78"/>
                <a:gd name="T45" fmla="*/ 26 h 164"/>
                <a:gd name="T46" fmla="*/ 64 w 78"/>
                <a:gd name="T47" fmla="*/ 26 h 164"/>
                <a:gd name="T48" fmla="*/ 64 w 78"/>
                <a:gd name="T49" fmla="*/ 74 h 164"/>
                <a:gd name="T50" fmla="*/ 71 w 78"/>
                <a:gd name="T51" fmla="*/ 80 h 164"/>
                <a:gd name="T52" fmla="*/ 78 w 78"/>
                <a:gd name="T53" fmla="*/ 74 h 164"/>
                <a:gd name="T54" fmla="*/ 78 w 78"/>
                <a:gd name="T55" fmla="*/ 19 h 164"/>
                <a:gd name="T56" fmla="*/ 78 w 78"/>
                <a:gd name="T57" fmla="*/ 16 h 164"/>
                <a:gd name="T58" fmla="*/ 78 w 78"/>
                <a:gd name="T59" fmla="*/ 15 h 164"/>
                <a:gd name="T60" fmla="*/ 59 w 78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164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6" y="0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3" y="80"/>
                    <a:pt x="7" y="80"/>
                  </a:cubicBezTo>
                  <a:cubicBezTo>
                    <a:pt x="10" y="80"/>
                    <a:pt x="13" y="77"/>
                    <a:pt x="13" y="7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3"/>
                    <a:pt x="19" y="7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9"/>
                    <a:pt x="23" y="164"/>
                    <a:pt x="28" y="164"/>
                  </a:cubicBezTo>
                  <a:cubicBezTo>
                    <a:pt x="33" y="164"/>
                    <a:pt x="37" y="159"/>
                    <a:pt x="37" y="154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9"/>
                    <a:pt x="45" y="164"/>
                    <a:pt x="50" y="164"/>
                  </a:cubicBezTo>
                  <a:cubicBezTo>
                    <a:pt x="55" y="164"/>
                    <a:pt x="59" y="159"/>
                    <a:pt x="59" y="154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7"/>
                    <a:pt x="67" y="80"/>
                    <a:pt x="71" y="80"/>
                  </a:cubicBezTo>
                  <a:cubicBezTo>
                    <a:pt x="75" y="80"/>
                    <a:pt x="78" y="77"/>
                    <a:pt x="78" y="74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0"/>
                    <a:pt x="72" y="0"/>
                    <a:pt x="59" y="0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Oval 13">
              <a:extLst>
                <a:ext uri="{FF2B5EF4-FFF2-40B4-BE49-F238E27FC236}">
                  <a16:creationId xmlns:a16="http://schemas.microsoft.com/office/drawing/2014/main" id="{15EB0504-DB9F-C388-EF96-D8309B100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675" y="2198688"/>
              <a:ext cx="115888" cy="115888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215B00B-B124-FD74-EEBB-5AB5F51D0642}"/>
              </a:ext>
            </a:extLst>
          </p:cNvPr>
          <p:cNvGrpSpPr/>
          <p:nvPr/>
        </p:nvGrpSpPr>
        <p:grpSpPr>
          <a:xfrm>
            <a:off x="9573140" y="4145476"/>
            <a:ext cx="386648" cy="983434"/>
            <a:chOff x="4422775" y="2198688"/>
            <a:chExt cx="292100" cy="742950"/>
          </a:xfrm>
          <a:solidFill>
            <a:schemeClr val="accent1"/>
          </a:solidFill>
        </p:grpSpPr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BFC5D8E0-2AB3-767A-9391-9C8976888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5" y="2325688"/>
              <a:ext cx="292100" cy="615950"/>
            </a:xfrm>
            <a:custGeom>
              <a:avLst/>
              <a:gdLst>
                <a:gd name="T0" fmla="*/ 59 w 78"/>
                <a:gd name="T1" fmla="*/ 0 h 164"/>
                <a:gd name="T2" fmla="*/ 20 w 78"/>
                <a:gd name="T3" fmla="*/ 0 h 164"/>
                <a:gd name="T4" fmla="*/ 0 w 78"/>
                <a:gd name="T5" fmla="*/ 16 h 164"/>
                <a:gd name="T6" fmla="*/ 0 w 78"/>
                <a:gd name="T7" fmla="*/ 16 h 164"/>
                <a:gd name="T8" fmla="*/ 0 w 78"/>
                <a:gd name="T9" fmla="*/ 19 h 164"/>
                <a:gd name="T10" fmla="*/ 0 w 78"/>
                <a:gd name="T11" fmla="*/ 74 h 164"/>
                <a:gd name="T12" fmla="*/ 7 w 78"/>
                <a:gd name="T13" fmla="*/ 80 h 164"/>
                <a:gd name="T14" fmla="*/ 13 w 78"/>
                <a:gd name="T15" fmla="*/ 74 h 164"/>
                <a:gd name="T16" fmla="*/ 13 w 78"/>
                <a:gd name="T17" fmla="*/ 26 h 164"/>
                <a:gd name="T18" fmla="*/ 19 w 78"/>
                <a:gd name="T19" fmla="*/ 26 h 164"/>
                <a:gd name="T20" fmla="*/ 19 w 78"/>
                <a:gd name="T21" fmla="*/ 72 h 164"/>
                <a:gd name="T22" fmla="*/ 19 w 78"/>
                <a:gd name="T23" fmla="*/ 73 h 164"/>
                <a:gd name="T24" fmla="*/ 19 w 78"/>
                <a:gd name="T25" fmla="*/ 154 h 164"/>
                <a:gd name="T26" fmla="*/ 28 w 78"/>
                <a:gd name="T27" fmla="*/ 164 h 164"/>
                <a:gd name="T28" fmla="*/ 37 w 78"/>
                <a:gd name="T29" fmla="*/ 154 h 164"/>
                <a:gd name="T30" fmla="*/ 37 w 78"/>
                <a:gd name="T31" fmla="*/ 83 h 164"/>
                <a:gd name="T32" fmla="*/ 41 w 78"/>
                <a:gd name="T33" fmla="*/ 83 h 164"/>
                <a:gd name="T34" fmla="*/ 41 w 78"/>
                <a:gd name="T35" fmla="*/ 154 h 164"/>
                <a:gd name="T36" fmla="*/ 50 w 78"/>
                <a:gd name="T37" fmla="*/ 164 h 164"/>
                <a:gd name="T38" fmla="*/ 59 w 78"/>
                <a:gd name="T39" fmla="*/ 154 h 164"/>
                <a:gd name="T40" fmla="*/ 59 w 78"/>
                <a:gd name="T41" fmla="*/ 72 h 164"/>
                <a:gd name="T42" fmla="*/ 59 w 78"/>
                <a:gd name="T43" fmla="*/ 71 h 164"/>
                <a:gd name="T44" fmla="*/ 59 w 78"/>
                <a:gd name="T45" fmla="*/ 26 h 164"/>
                <a:gd name="T46" fmla="*/ 64 w 78"/>
                <a:gd name="T47" fmla="*/ 26 h 164"/>
                <a:gd name="T48" fmla="*/ 64 w 78"/>
                <a:gd name="T49" fmla="*/ 74 h 164"/>
                <a:gd name="T50" fmla="*/ 71 w 78"/>
                <a:gd name="T51" fmla="*/ 80 h 164"/>
                <a:gd name="T52" fmla="*/ 78 w 78"/>
                <a:gd name="T53" fmla="*/ 74 h 164"/>
                <a:gd name="T54" fmla="*/ 78 w 78"/>
                <a:gd name="T55" fmla="*/ 19 h 164"/>
                <a:gd name="T56" fmla="*/ 78 w 78"/>
                <a:gd name="T57" fmla="*/ 16 h 164"/>
                <a:gd name="T58" fmla="*/ 78 w 78"/>
                <a:gd name="T59" fmla="*/ 15 h 164"/>
                <a:gd name="T60" fmla="*/ 59 w 78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164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6" y="0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3" y="80"/>
                    <a:pt x="7" y="80"/>
                  </a:cubicBezTo>
                  <a:cubicBezTo>
                    <a:pt x="10" y="80"/>
                    <a:pt x="13" y="77"/>
                    <a:pt x="13" y="7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3"/>
                    <a:pt x="19" y="7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9"/>
                    <a:pt x="23" y="164"/>
                    <a:pt x="28" y="164"/>
                  </a:cubicBezTo>
                  <a:cubicBezTo>
                    <a:pt x="33" y="164"/>
                    <a:pt x="37" y="159"/>
                    <a:pt x="37" y="154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9"/>
                    <a:pt x="45" y="164"/>
                    <a:pt x="50" y="164"/>
                  </a:cubicBezTo>
                  <a:cubicBezTo>
                    <a:pt x="55" y="164"/>
                    <a:pt x="59" y="159"/>
                    <a:pt x="59" y="154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7"/>
                    <a:pt x="67" y="80"/>
                    <a:pt x="71" y="80"/>
                  </a:cubicBezTo>
                  <a:cubicBezTo>
                    <a:pt x="75" y="80"/>
                    <a:pt x="78" y="77"/>
                    <a:pt x="78" y="74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0"/>
                    <a:pt x="72" y="0"/>
                    <a:pt x="59" y="0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Oval 13">
              <a:extLst>
                <a:ext uri="{FF2B5EF4-FFF2-40B4-BE49-F238E27FC236}">
                  <a16:creationId xmlns:a16="http://schemas.microsoft.com/office/drawing/2014/main" id="{0D06EA02-CB23-8556-6BB5-CBF8F3EB3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675" y="2198688"/>
              <a:ext cx="115888" cy="115888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5703F49-52CB-309D-D49D-8C7BDE902350}"/>
              </a:ext>
            </a:extLst>
          </p:cNvPr>
          <p:cNvGrpSpPr/>
          <p:nvPr/>
        </p:nvGrpSpPr>
        <p:grpSpPr>
          <a:xfrm>
            <a:off x="4526080" y="3576222"/>
            <a:ext cx="386648" cy="983434"/>
            <a:chOff x="4422775" y="2198688"/>
            <a:chExt cx="292100" cy="742950"/>
          </a:xfrm>
          <a:solidFill>
            <a:schemeClr val="accent1"/>
          </a:solidFill>
        </p:grpSpPr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A1D4F94E-EDCF-0142-F1F7-B4E3CDF2F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5" y="2325688"/>
              <a:ext cx="292100" cy="615950"/>
            </a:xfrm>
            <a:custGeom>
              <a:avLst/>
              <a:gdLst>
                <a:gd name="T0" fmla="*/ 59 w 78"/>
                <a:gd name="T1" fmla="*/ 0 h 164"/>
                <a:gd name="T2" fmla="*/ 20 w 78"/>
                <a:gd name="T3" fmla="*/ 0 h 164"/>
                <a:gd name="T4" fmla="*/ 0 w 78"/>
                <a:gd name="T5" fmla="*/ 16 h 164"/>
                <a:gd name="T6" fmla="*/ 0 w 78"/>
                <a:gd name="T7" fmla="*/ 16 h 164"/>
                <a:gd name="T8" fmla="*/ 0 w 78"/>
                <a:gd name="T9" fmla="*/ 19 h 164"/>
                <a:gd name="T10" fmla="*/ 0 w 78"/>
                <a:gd name="T11" fmla="*/ 74 h 164"/>
                <a:gd name="T12" fmla="*/ 7 w 78"/>
                <a:gd name="T13" fmla="*/ 80 h 164"/>
                <a:gd name="T14" fmla="*/ 13 w 78"/>
                <a:gd name="T15" fmla="*/ 74 h 164"/>
                <a:gd name="T16" fmla="*/ 13 w 78"/>
                <a:gd name="T17" fmla="*/ 26 h 164"/>
                <a:gd name="T18" fmla="*/ 19 w 78"/>
                <a:gd name="T19" fmla="*/ 26 h 164"/>
                <a:gd name="T20" fmla="*/ 19 w 78"/>
                <a:gd name="T21" fmla="*/ 72 h 164"/>
                <a:gd name="T22" fmla="*/ 19 w 78"/>
                <a:gd name="T23" fmla="*/ 73 h 164"/>
                <a:gd name="T24" fmla="*/ 19 w 78"/>
                <a:gd name="T25" fmla="*/ 154 h 164"/>
                <a:gd name="T26" fmla="*/ 28 w 78"/>
                <a:gd name="T27" fmla="*/ 164 h 164"/>
                <a:gd name="T28" fmla="*/ 37 w 78"/>
                <a:gd name="T29" fmla="*/ 154 h 164"/>
                <a:gd name="T30" fmla="*/ 37 w 78"/>
                <a:gd name="T31" fmla="*/ 83 h 164"/>
                <a:gd name="T32" fmla="*/ 41 w 78"/>
                <a:gd name="T33" fmla="*/ 83 h 164"/>
                <a:gd name="T34" fmla="*/ 41 w 78"/>
                <a:gd name="T35" fmla="*/ 154 h 164"/>
                <a:gd name="T36" fmla="*/ 50 w 78"/>
                <a:gd name="T37" fmla="*/ 164 h 164"/>
                <a:gd name="T38" fmla="*/ 59 w 78"/>
                <a:gd name="T39" fmla="*/ 154 h 164"/>
                <a:gd name="T40" fmla="*/ 59 w 78"/>
                <a:gd name="T41" fmla="*/ 72 h 164"/>
                <a:gd name="T42" fmla="*/ 59 w 78"/>
                <a:gd name="T43" fmla="*/ 71 h 164"/>
                <a:gd name="T44" fmla="*/ 59 w 78"/>
                <a:gd name="T45" fmla="*/ 26 h 164"/>
                <a:gd name="T46" fmla="*/ 64 w 78"/>
                <a:gd name="T47" fmla="*/ 26 h 164"/>
                <a:gd name="T48" fmla="*/ 64 w 78"/>
                <a:gd name="T49" fmla="*/ 74 h 164"/>
                <a:gd name="T50" fmla="*/ 71 w 78"/>
                <a:gd name="T51" fmla="*/ 80 h 164"/>
                <a:gd name="T52" fmla="*/ 78 w 78"/>
                <a:gd name="T53" fmla="*/ 74 h 164"/>
                <a:gd name="T54" fmla="*/ 78 w 78"/>
                <a:gd name="T55" fmla="*/ 19 h 164"/>
                <a:gd name="T56" fmla="*/ 78 w 78"/>
                <a:gd name="T57" fmla="*/ 16 h 164"/>
                <a:gd name="T58" fmla="*/ 78 w 78"/>
                <a:gd name="T59" fmla="*/ 15 h 164"/>
                <a:gd name="T60" fmla="*/ 59 w 78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164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6" y="0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3" y="80"/>
                    <a:pt x="7" y="80"/>
                  </a:cubicBezTo>
                  <a:cubicBezTo>
                    <a:pt x="10" y="80"/>
                    <a:pt x="13" y="77"/>
                    <a:pt x="13" y="7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3"/>
                    <a:pt x="19" y="7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9"/>
                    <a:pt x="23" y="164"/>
                    <a:pt x="28" y="164"/>
                  </a:cubicBezTo>
                  <a:cubicBezTo>
                    <a:pt x="33" y="164"/>
                    <a:pt x="37" y="159"/>
                    <a:pt x="37" y="154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9"/>
                    <a:pt x="45" y="164"/>
                    <a:pt x="50" y="164"/>
                  </a:cubicBezTo>
                  <a:cubicBezTo>
                    <a:pt x="55" y="164"/>
                    <a:pt x="59" y="159"/>
                    <a:pt x="59" y="154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7"/>
                    <a:pt x="67" y="80"/>
                    <a:pt x="71" y="80"/>
                  </a:cubicBezTo>
                  <a:cubicBezTo>
                    <a:pt x="75" y="80"/>
                    <a:pt x="78" y="77"/>
                    <a:pt x="78" y="74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0"/>
                    <a:pt x="72" y="0"/>
                    <a:pt x="59" y="0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Oval 13">
              <a:extLst>
                <a:ext uri="{FF2B5EF4-FFF2-40B4-BE49-F238E27FC236}">
                  <a16:creationId xmlns:a16="http://schemas.microsoft.com/office/drawing/2014/main" id="{70456B72-C6C8-4B9E-3E61-1A30B482A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675" y="2198688"/>
              <a:ext cx="115888" cy="115888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4652E42-7877-946A-5188-D0787843E241}"/>
              </a:ext>
            </a:extLst>
          </p:cNvPr>
          <p:cNvGrpSpPr/>
          <p:nvPr/>
        </p:nvGrpSpPr>
        <p:grpSpPr>
          <a:xfrm>
            <a:off x="9246138" y="3168559"/>
            <a:ext cx="386648" cy="983434"/>
            <a:chOff x="4422775" y="2198688"/>
            <a:chExt cx="292100" cy="742950"/>
          </a:xfrm>
          <a:solidFill>
            <a:schemeClr val="accent1"/>
          </a:solidFill>
        </p:grpSpPr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2E6130B0-57CB-B44F-5EB0-624040F94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5" y="2325688"/>
              <a:ext cx="292100" cy="615950"/>
            </a:xfrm>
            <a:custGeom>
              <a:avLst/>
              <a:gdLst>
                <a:gd name="T0" fmla="*/ 59 w 78"/>
                <a:gd name="T1" fmla="*/ 0 h 164"/>
                <a:gd name="T2" fmla="*/ 20 w 78"/>
                <a:gd name="T3" fmla="*/ 0 h 164"/>
                <a:gd name="T4" fmla="*/ 0 w 78"/>
                <a:gd name="T5" fmla="*/ 16 h 164"/>
                <a:gd name="T6" fmla="*/ 0 w 78"/>
                <a:gd name="T7" fmla="*/ 16 h 164"/>
                <a:gd name="T8" fmla="*/ 0 w 78"/>
                <a:gd name="T9" fmla="*/ 19 h 164"/>
                <a:gd name="T10" fmla="*/ 0 w 78"/>
                <a:gd name="T11" fmla="*/ 74 h 164"/>
                <a:gd name="T12" fmla="*/ 7 w 78"/>
                <a:gd name="T13" fmla="*/ 80 h 164"/>
                <a:gd name="T14" fmla="*/ 13 w 78"/>
                <a:gd name="T15" fmla="*/ 74 h 164"/>
                <a:gd name="T16" fmla="*/ 13 w 78"/>
                <a:gd name="T17" fmla="*/ 26 h 164"/>
                <a:gd name="T18" fmla="*/ 19 w 78"/>
                <a:gd name="T19" fmla="*/ 26 h 164"/>
                <a:gd name="T20" fmla="*/ 19 w 78"/>
                <a:gd name="T21" fmla="*/ 72 h 164"/>
                <a:gd name="T22" fmla="*/ 19 w 78"/>
                <a:gd name="T23" fmla="*/ 73 h 164"/>
                <a:gd name="T24" fmla="*/ 19 w 78"/>
                <a:gd name="T25" fmla="*/ 154 h 164"/>
                <a:gd name="T26" fmla="*/ 28 w 78"/>
                <a:gd name="T27" fmla="*/ 164 h 164"/>
                <a:gd name="T28" fmla="*/ 37 w 78"/>
                <a:gd name="T29" fmla="*/ 154 h 164"/>
                <a:gd name="T30" fmla="*/ 37 w 78"/>
                <a:gd name="T31" fmla="*/ 83 h 164"/>
                <a:gd name="T32" fmla="*/ 41 w 78"/>
                <a:gd name="T33" fmla="*/ 83 h 164"/>
                <a:gd name="T34" fmla="*/ 41 w 78"/>
                <a:gd name="T35" fmla="*/ 154 h 164"/>
                <a:gd name="T36" fmla="*/ 50 w 78"/>
                <a:gd name="T37" fmla="*/ 164 h 164"/>
                <a:gd name="T38" fmla="*/ 59 w 78"/>
                <a:gd name="T39" fmla="*/ 154 h 164"/>
                <a:gd name="T40" fmla="*/ 59 w 78"/>
                <a:gd name="T41" fmla="*/ 72 h 164"/>
                <a:gd name="T42" fmla="*/ 59 w 78"/>
                <a:gd name="T43" fmla="*/ 71 h 164"/>
                <a:gd name="T44" fmla="*/ 59 w 78"/>
                <a:gd name="T45" fmla="*/ 26 h 164"/>
                <a:gd name="T46" fmla="*/ 64 w 78"/>
                <a:gd name="T47" fmla="*/ 26 h 164"/>
                <a:gd name="T48" fmla="*/ 64 w 78"/>
                <a:gd name="T49" fmla="*/ 74 h 164"/>
                <a:gd name="T50" fmla="*/ 71 w 78"/>
                <a:gd name="T51" fmla="*/ 80 h 164"/>
                <a:gd name="T52" fmla="*/ 78 w 78"/>
                <a:gd name="T53" fmla="*/ 74 h 164"/>
                <a:gd name="T54" fmla="*/ 78 w 78"/>
                <a:gd name="T55" fmla="*/ 19 h 164"/>
                <a:gd name="T56" fmla="*/ 78 w 78"/>
                <a:gd name="T57" fmla="*/ 16 h 164"/>
                <a:gd name="T58" fmla="*/ 78 w 78"/>
                <a:gd name="T59" fmla="*/ 15 h 164"/>
                <a:gd name="T60" fmla="*/ 59 w 78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164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6" y="0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3" y="80"/>
                    <a:pt x="7" y="80"/>
                  </a:cubicBezTo>
                  <a:cubicBezTo>
                    <a:pt x="10" y="80"/>
                    <a:pt x="13" y="77"/>
                    <a:pt x="13" y="7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3"/>
                    <a:pt x="19" y="7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9"/>
                    <a:pt x="23" y="164"/>
                    <a:pt x="28" y="164"/>
                  </a:cubicBezTo>
                  <a:cubicBezTo>
                    <a:pt x="33" y="164"/>
                    <a:pt x="37" y="159"/>
                    <a:pt x="37" y="154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9"/>
                    <a:pt x="45" y="164"/>
                    <a:pt x="50" y="164"/>
                  </a:cubicBezTo>
                  <a:cubicBezTo>
                    <a:pt x="55" y="164"/>
                    <a:pt x="59" y="159"/>
                    <a:pt x="59" y="154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7"/>
                    <a:pt x="67" y="80"/>
                    <a:pt x="71" y="80"/>
                  </a:cubicBezTo>
                  <a:cubicBezTo>
                    <a:pt x="75" y="80"/>
                    <a:pt x="78" y="77"/>
                    <a:pt x="78" y="74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0"/>
                    <a:pt x="72" y="0"/>
                    <a:pt x="59" y="0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Oval 13">
              <a:extLst>
                <a:ext uri="{FF2B5EF4-FFF2-40B4-BE49-F238E27FC236}">
                  <a16:creationId xmlns:a16="http://schemas.microsoft.com/office/drawing/2014/main" id="{DE6CDEB5-6594-C23E-BC22-9043B4694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675" y="2198688"/>
              <a:ext cx="115888" cy="115888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785E0BA-74FA-9F55-E174-CF01907110AD}"/>
              </a:ext>
            </a:extLst>
          </p:cNvPr>
          <p:cNvGrpSpPr/>
          <p:nvPr/>
        </p:nvGrpSpPr>
        <p:grpSpPr>
          <a:xfrm>
            <a:off x="8697976" y="3271421"/>
            <a:ext cx="386648" cy="983434"/>
            <a:chOff x="4422775" y="2198688"/>
            <a:chExt cx="292100" cy="742950"/>
          </a:xfrm>
          <a:solidFill>
            <a:schemeClr val="accent1"/>
          </a:solidFill>
        </p:grpSpPr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553CF290-F15E-C4EC-C85E-AFA44994F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5" y="2325688"/>
              <a:ext cx="292100" cy="615950"/>
            </a:xfrm>
            <a:custGeom>
              <a:avLst/>
              <a:gdLst>
                <a:gd name="T0" fmla="*/ 59 w 78"/>
                <a:gd name="T1" fmla="*/ 0 h 164"/>
                <a:gd name="T2" fmla="*/ 20 w 78"/>
                <a:gd name="T3" fmla="*/ 0 h 164"/>
                <a:gd name="T4" fmla="*/ 0 w 78"/>
                <a:gd name="T5" fmla="*/ 16 h 164"/>
                <a:gd name="T6" fmla="*/ 0 w 78"/>
                <a:gd name="T7" fmla="*/ 16 h 164"/>
                <a:gd name="T8" fmla="*/ 0 w 78"/>
                <a:gd name="T9" fmla="*/ 19 h 164"/>
                <a:gd name="T10" fmla="*/ 0 w 78"/>
                <a:gd name="T11" fmla="*/ 74 h 164"/>
                <a:gd name="T12" fmla="*/ 7 w 78"/>
                <a:gd name="T13" fmla="*/ 80 h 164"/>
                <a:gd name="T14" fmla="*/ 13 w 78"/>
                <a:gd name="T15" fmla="*/ 74 h 164"/>
                <a:gd name="T16" fmla="*/ 13 w 78"/>
                <a:gd name="T17" fmla="*/ 26 h 164"/>
                <a:gd name="T18" fmla="*/ 19 w 78"/>
                <a:gd name="T19" fmla="*/ 26 h 164"/>
                <a:gd name="T20" fmla="*/ 19 w 78"/>
                <a:gd name="T21" fmla="*/ 72 h 164"/>
                <a:gd name="T22" fmla="*/ 19 w 78"/>
                <a:gd name="T23" fmla="*/ 73 h 164"/>
                <a:gd name="T24" fmla="*/ 19 w 78"/>
                <a:gd name="T25" fmla="*/ 154 h 164"/>
                <a:gd name="T26" fmla="*/ 28 w 78"/>
                <a:gd name="T27" fmla="*/ 164 h 164"/>
                <a:gd name="T28" fmla="*/ 37 w 78"/>
                <a:gd name="T29" fmla="*/ 154 h 164"/>
                <a:gd name="T30" fmla="*/ 37 w 78"/>
                <a:gd name="T31" fmla="*/ 83 h 164"/>
                <a:gd name="T32" fmla="*/ 41 w 78"/>
                <a:gd name="T33" fmla="*/ 83 h 164"/>
                <a:gd name="T34" fmla="*/ 41 w 78"/>
                <a:gd name="T35" fmla="*/ 154 h 164"/>
                <a:gd name="T36" fmla="*/ 50 w 78"/>
                <a:gd name="T37" fmla="*/ 164 h 164"/>
                <a:gd name="T38" fmla="*/ 59 w 78"/>
                <a:gd name="T39" fmla="*/ 154 h 164"/>
                <a:gd name="T40" fmla="*/ 59 w 78"/>
                <a:gd name="T41" fmla="*/ 72 h 164"/>
                <a:gd name="T42" fmla="*/ 59 w 78"/>
                <a:gd name="T43" fmla="*/ 71 h 164"/>
                <a:gd name="T44" fmla="*/ 59 w 78"/>
                <a:gd name="T45" fmla="*/ 26 h 164"/>
                <a:gd name="T46" fmla="*/ 64 w 78"/>
                <a:gd name="T47" fmla="*/ 26 h 164"/>
                <a:gd name="T48" fmla="*/ 64 w 78"/>
                <a:gd name="T49" fmla="*/ 74 h 164"/>
                <a:gd name="T50" fmla="*/ 71 w 78"/>
                <a:gd name="T51" fmla="*/ 80 h 164"/>
                <a:gd name="T52" fmla="*/ 78 w 78"/>
                <a:gd name="T53" fmla="*/ 74 h 164"/>
                <a:gd name="T54" fmla="*/ 78 w 78"/>
                <a:gd name="T55" fmla="*/ 19 h 164"/>
                <a:gd name="T56" fmla="*/ 78 w 78"/>
                <a:gd name="T57" fmla="*/ 16 h 164"/>
                <a:gd name="T58" fmla="*/ 78 w 78"/>
                <a:gd name="T59" fmla="*/ 15 h 164"/>
                <a:gd name="T60" fmla="*/ 59 w 78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164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6" y="0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3" y="80"/>
                    <a:pt x="7" y="80"/>
                  </a:cubicBezTo>
                  <a:cubicBezTo>
                    <a:pt x="10" y="80"/>
                    <a:pt x="13" y="77"/>
                    <a:pt x="13" y="7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3"/>
                    <a:pt x="19" y="7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9"/>
                    <a:pt x="23" y="164"/>
                    <a:pt x="28" y="164"/>
                  </a:cubicBezTo>
                  <a:cubicBezTo>
                    <a:pt x="33" y="164"/>
                    <a:pt x="37" y="159"/>
                    <a:pt x="37" y="154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9"/>
                    <a:pt x="45" y="164"/>
                    <a:pt x="50" y="164"/>
                  </a:cubicBezTo>
                  <a:cubicBezTo>
                    <a:pt x="55" y="164"/>
                    <a:pt x="59" y="159"/>
                    <a:pt x="59" y="154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7"/>
                    <a:pt x="67" y="80"/>
                    <a:pt x="71" y="80"/>
                  </a:cubicBezTo>
                  <a:cubicBezTo>
                    <a:pt x="75" y="80"/>
                    <a:pt x="78" y="77"/>
                    <a:pt x="78" y="74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0"/>
                    <a:pt x="72" y="0"/>
                    <a:pt x="59" y="0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Oval 13">
              <a:extLst>
                <a:ext uri="{FF2B5EF4-FFF2-40B4-BE49-F238E27FC236}">
                  <a16:creationId xmlns:a16="http://schemas.microsoft.com/office/drawing/2014/main" id="{E7822263-5B43-A4EB-7082-A6CDA0EA6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675" y="2198688"/>
              <a:ext cx="115888" cy="115888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3745ABC-A57E-BDC1-DA01-7563750890A5}"/>
              </a:ext>
            </a:extLst>
          </p:cNvPr>
          <p:cNvGrpSpPr/>
          <p:nvPr/>
        </p:nvGrpSpPr>
        <p:grpSpPr>
          <a:xfrm>
            <a:off x="10057455" y="3430878"/>
            <a:ext cx="386648" cy="983434"/>
            <a:chOff x="4422775" y="2198688"/>
            <a:chExt cx="292100" cy="742950"/>
          </a:xfrm>
          <a:solidFill>
            <a:schemeClr val="accent1"/>
          </a:solidFill>
        </p:grpSpPr>
        <p:sp>
          <p:nvSpPr>
            <p:cNvPr id="59" name="Freeform 12">
              <a:extLst>
                <a:ext uri="{FF2B5EF4-FFF2-40B4-BE49-F238E27FC236}">
                  <a16:creationId xmlns:a16="http://schemas.microsoft.com/office/drawing/2014/main" id="{E20CB3C1-A045-A037-BC83-7E96A8AB4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5" y="2325688"/>
              <a:ext cx="292100" cy="615950"/>
            </a:xfrm>
            <a:custGeom>
              <a:avLst/>
              <a:gdLst>
                <a:gd name="T0" fmla="*/ 59 w 78"/>
                <a:gd name="T1" fmla="*/ 0 h 164"/>
                <a:gd name="T2" fmla="*/ 20 w 78"/>
                <a:gd name="T3" fmla="*/ 0 h 164"/>
                <a:gd name="T4" fmla="*/ 0 w 78"/>
                <a:gd name="T5" fmla="*/ 16 h 164"/>
                <a:gd name="T6" fmla="*/ 0 w 78"/>
                <a:gd name="T7" fmla="*/ 16 h 164"/>
                <a:gd name="T8" fmla="*/ 0 w 78"/>
                <a:gd name="T9" fmla="*/ 19 h 164"/>
                <a:gd name="T10" fmla="*/ 0 w 78"/>
                <a:gd name="T11" fmla="*/ 74 h 164"/>
                <a:gd name="T12" fmla="*/ 7 w 78"/>
                <a:gd name="T13" fmla="*/ 80 h 164"/>
                <a:gd name="T14" fmla="*/ 13 w 78"/>
                <a:gd name="T15" fmla="*/ 74 h 164"/>
                <a:gd name="T16" fmla="*/ 13 w 78"/>
                <a:gd name="T17" fmla="*/ 26 h 164"/>
                <a:gd name="T18" fmla="*/ 19 w 78"/>
                <a:gd name="T19" fmla="*/ 26 h 164"/>
                <a:gd name="T20" fmla="*/ 19 w 78"/>
                <a:gd name="T21" fmla="*/ 72 h 164"/>
                <a:gd name="T22" fmla="*/ 19 w 78"/>
                <a:gd name="T23" fmla="*/ 73 h 164"/>
                <a:gd name="T24" fmla="*/ 19 w 78"/>
                <a:gd name="T25" fmla="*/ 154 h 164"/>
                <a:gd name="T26" fmla="*/ 28 w 78"/>
                <a:gd name="T27" fmla="*/ 164 h 164"/>
                <a:gd name="T28" fmla="*/ 37 w 78"/>
                <a:gd name="T29" fmla="*/ 154 h 164"/>
                <a:gd name="T30" fmla="*/ 37 w 78"/>
                <a:gd name="T31" fmla="*/ 83 h 164"/>
                <a:gd name="T32" fmla="*/ 41 w 78"/>
                <a:gd name="T33" fmla="*/ 83 h 164"/>
                <a:gd name="T34" fmla="*/ 41 w 78"/>
                <a:gd name="T35" fmla="*/ 154 h 164"/>
                <a:gd name="T36" fmla="*/ 50 w 78"/>
                <a:gd name="T37" fmla="*/ 164 h 164"/>
                <a:gd name="T38" fmla="*/ 59 w 78"/>
                <a:gd name="T39" fmla="*/ 154 h 164"/>
                <a:gd name="T40" fmla="*/ 59 w 78"/>
                <a:gd name="T41" fmla="*/ 72 h 164"/>
                <a:gd name="T42" fmla="*/ 59 w 78"/>
                <a:gd name="T43" fmla="*/ 71 h 164"/>
                <a:gd name="T44" fmla="*/ 59 w 78"/>
                <a:gd name="T45" fmla="*/ 26 h 164"/>
                <a:gd name="T46" fmla="*/ 64 w 78"/>
                <a:gd name="T47" fmla="*/ 26 h 164"/>
                <a:gd name="T48" fmla="*/ 64 w 78"/>
                <a:gd name="T49" fmla="*/ 74 h 164"/>
                <a:gd name="T50" fmla="*/ 71 w 78"/>
                <a:gd name="T51" fmla="*/ 80 h 164"/>
                <a:gd name="T52" fmla="*/ 78 w 78"/>
                <a:gd name="T53" fmla="*/ 74 h 164"/>
                <a:gd name="T54" fmla="*/ 78 w 78"/>
                <a:gd name="T55" fmla="*/ 19 h 164"/>
                <a:gd name="T56" fmla="*/ 78 w 78"/>
                <a:gd name="T57" fmla="*/ 16 h 164"/>
                <a:gd name="T58" fmla="*/ 78 w 78"/>
                <a:gd name="T59" fmla="*/ 15 h 164"/>
                <a:gd name="T60" fmla="*/ 59 w 78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164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6" y="0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3" y="80"/>
                    <a:pt x="7" y="80"/>
                  </a:cubicBezTo>
                  <a:cubicBezTo>
                    <a:pt x="10" y="80"/>
                    <a:pt x="13" y="77"/>
                    <a:pt x="13" y="7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3"/>
                    <a:pt x="19" y="7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9"/>
                    <a:pt x="23" y="164"/>
                    <a:pt x="28" y="164"/>
                  </a:cubicBezTo>
                  <a:cubicBezTo>
                    <a:pt x="33" y="164"/>
                    <a:pt x="37" y="159"/>
                    <a:pt x="37" y="154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9"/>
                    <a:pt x="45" y="164"/>
                    <a:pt x="50" y="164"/>
                  </a:cubicBezTo>
                  <a:cubicBezTo>
                    <a:pt x="55" y="164"/>
                    <a:pt x="59" y="159"/>
                    <a:pt x="59" y="154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7"/>
                    <a:pt x="67" y="80"/>
                    <a:pt x="71" y="80"/>
                  </a:cubicBezTo>
                  <a:cubicBezTo>
                    <a:pt x="75" y="80"/>
                    <a:pt x="78" y="77"/>
                    <a:pt x="78" y="74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0"/>
                    <a:pt x="72" y="0"/>
                    <a:pt x="59" y="0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Oval 13">
              <a:extLst>
                <a:ext uri="{FF2B5EF4-FFF2-40B4-BE49-F238E27FC236}">
                  <a16:creationId xmlns:a16="http://schemas.microsoft.com/office/drawing/2014/main" id="{759D230D-B22D-60DF-4491-94005A141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675" y="2198688"/>
              <a:ext cx="115888" cy="115888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70DEC32-67AB-6D8E-9751-6E259B411E74}"/>
              </a:ext>
            </a:extLst>
          </p:cNvPr>
          <p:cNvGrpSpPr/>
          <p:nvPr/>
        </p:nvGrpSpPr>
        <p:grpSpPr>
          <a:xfrm>
            <a:off x="8388307" y="2524077"/>
            <a:ext cx="386648" cy="983434"/>
            <a:chOff x="4422775" y="2198688"/>
            <a:chExt cx="292100" cy="742950"/>
          </a:xfrm>
          <a:solidFill>
            <a:schemeClr val="accent1"/>
          </a:solidFill>
        </p:grpSpPr>
        <p:sp>
          <p:nvSpPr>
            <p:cNvPr id="62" name="Freeform 12">
              <a:extLst>
                <a:ext uri="{FF2B5EF4-FFF2-40B4-BE49-F238E27FC236}">
                  <a16:creationId xmlns:a16="http://schemas.microsoft.com/office/drawing/2014/main" id="{38906AD9-E3BA-AFA7-3D56-D9E0E2B66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5" y="2325688"/>
              <a:ext cx="292100" cy="615950"/>
            </a:xfrm>
            <a:custGeom>
              <a:avLst/>
              <a:gdLst>
                <a:gd name="T0" fmla="*/ 59 w 78"/>
                <a:gd name="T1" fmla="*/ 0 h 164"/>
                <a:gd name="T2" fmla="*/ 20 w 78"/>
                <a:gd name="T3" fmla="*/ 0 h 164"/>
                <a:gd name="T4" fmla="*/ 0 w 78"/>
                <a:gd name="T5" fmla="*/ 16 h 164"/>
                <a:gd name="T6" fmla="*/ 0 w 78"/>
                <a:gd name="T7" fmla="*/ 16 h 164"/>
                <a:gd name="T8" fmla="*/ 0 w 78"/>
                <a:gd name="T9" fmla="*/ 19 h 164"/>
                <a:gd name="T10" fmla="*/ 0 w 78"/>
                <a:gd name="T11" fmla="*/ 74 h 164"/>
                <a:gd name="T12" fmla="*/ 7 w 78"/>
                <a:gd name="T13" fmla="*/ 80 h 164"/>
                <a:gd name="T14" fmla="*/ 13 w 78"/>
                <a:gd name="T15" fmla="*/ 74 h 164"/>
                <a:gd name="T16" fmla="*/ 13 w 78"/>
                <a:gd name="T17" fmla="*/ 26 h 164"/>
                <a:gd name="T18" fmla="*/ 19 w 78"/>
                <a:gd name="T19" fmla="*/ 26 h 164"/>
                <a:gd name="T20" fmla="*/ 19 w 78"/>
                <a:gd name="T21" fmla="*/ 72 h 164"/>
                <a:gd name="T22" fmla="*/ 19 w 78"/>
                <a:gd name="T23" fmla="*/ 73 h 164"/>
                <a:gd name="T24" fmla="*/ 19 w 78"/>
                <a:gd name="T25" fmla="*/ 154 h 164"/>
                <a:gd name="T26" fmla="*/ 28 w 78"/>
                <a:gd name="T27" fmla="*/ 164 h 164"/>
                <a:gd name="T28" fmla="*/ 37 w 78"/>
                <a:gd name="T29" fmla="*/ 154 h 164"/>
                <a:gd name="T30" fmla="*/ 37 w 78"/>
                <a:gd name="T31" fmla="*/ 83 h 164"/>
                <a:gd name="T32" fmla="*/ 41 w 78"/>
                <a:gd name="T33" fmla="*/ 83 h 164"/>
                <a:gd name="T34" fmla="*/ 41 w 78"/>
                <a:gd name="T35" fmla="*/ 154 h 164"/>
                <a:gd name="T36" fmla="*/ 50 w 78"/>
                <a:gd name="T37" fmla="*/ 164 h 164"/>
                <a:gd name="T38" fmla="*/ 59 w 78"/>
                <a:gd name="T39" fmla="*/ 154 h 164"/>
                <a:gd name="T40" fmla="*/ 59 w 78"/>
                <a:gd name="T41" fmla="*/ 72 h 164"/>
                <a:gd name="T42" fmla="*/ 59 w 78"/>
                <a:gd name="T43" fmla="*/ 71 h 164"/>
                <a:gd name="T44" fmla="*/ 59 w 78"/>
                <a:gd name="T45" fmla="*/ 26 h 164"/>
                <a:gd name="T46" fmla="*/ 64 w 78"/>
                <a:gd name="T47" fmla="*/ 26 h 164"/>
                <a:gd name="T48" fmla="*/ 64 w 78"/>
                <a:gd name="T49" fmla="*/ 74 h 164"/>
                <a:gd name="T50" fmla="*/ 71 w 78"/>
                <a:gd name="T51" fmla="*/ 80 h 164"/>
                <a:gd name="T52" fmla="*/ 78 w 78"/>
                <a:gd name="T53" fmla="*/ 74 h 164"/>
                <a:gd name="T54" fmla="*/ 78 w 78"/>
                <a:gd name="T55" fmla="*/ 19 h 164"/>
                <a:gd name="T56" fmla="*/ 78 w 78"/>
                <a:gd name="T57" fmla="*/ 16 h 164"/>
                <a:gd name="T58" fmla="*/ 78 w 78"/>
                <a:gd name="T59" fmla="*/ 15 h 164"/>
                <a:gd name="T60" fmla="*/ 59 w 78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164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6" y="0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3" y="80"/>
                    <a:pt x="7" y="80"/>
                  </a:cubicBezTo>
                  <a:cubicBezTo>
                    <a:pt x="10" y="80"/>
                    <a:pt x="13" y="77"/>
                    <a:pt x="13" y="7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3"/>
                    <a:pt x="19" y="7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9"/>
                    <a:pt x="23" y="164"/>
                    <a:pt x="28" y="164"/>
                  </a:cubicBezTo>
                  <a:cubicBezTo>
                    <a:pt x="33" y="164"/>
                    <a:pt x="37" y="159"/>
                    <a:pt x="37" y="154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9"/>
                    <a:pt x="45" y="164"/>
                    <a:pt x="50" y="164"/>
                  </a:cubicBezTo>
                  <a:cubicBezTo>
                    <a:pt x="55" y="164"/>
                    <a:pt x="59" y="159"/>
                    <a:pt x="59" y="154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7"/>
                    <a:pt x="67" y="80"/>
                    <a:pt x="71" y="80"/>
                  </a:cubicBezTo>
                  <a:cubicBezTo>
                    <a:pt x="75" y="80"/>
                    <a:pt x="78" y="77"/>
                    <a:pt x="78" y="74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0"/>
                    <a:pt x="72" y="0"/>
                    <a:pt x="59" y="0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Oval 13">
              <a:extLst>
                <a:ext uri="{FF2B5EF4-FFF2-40B4-BE49-F238E27FC236}">
                  <a16:creationId xmlns:a16="http://schemas.microsoft.com/office/drawing/2014/main" id="{C064C2EF-5DD4-8FFF-EABF-B995CF998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675" y="2198688"/>
              <a:ext cx="115888" cy="115888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3DF0C622-0313-E538-F51A-A25B96A2215E}"/>
              </a:ext>
            </a:extLst>
          </p:cNvPr>
          <p:cNvSpPr txBox="1"/>
          <p:nvPr/>
        </p:nvSpPr>
        <p:spPr>
          <a:xfrm>
            <a:off x="424550" y="2664019"/>
            <a:ext cx="30234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On average, 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17 people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die </a:t>
            </a:r>
            <a:r>
              <a:rPr lang="en-US" sz="2400" b="1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each day</a:t>
            </a:r>
            <a:r>
              <a:rPr lang="en-US" sz="24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because the organ </a:t>
            </a: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they need is not available. </a:t>
            </a:r>
          </a:p>
        </p:txBody>
      </p:sp>
    </p:spTree>
    <p:extLst>
      <p:ext uri="{BB962C8B-B14F-4D97-AF65-F5344CB8AC3E}">
        <p14:creationId xmlns:p14="http://schemas.microsoft.com/office/powerpoint/2010/main" val="369272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"/>
                            </p:stCondLst>
                            <p:childTnLst>
                              <p:par>
                                <p:cTn id="13" presetID="9" presetClass="emph" presetSubtype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9" presetClass="emph" presetSubtype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"/>
                            </p:stCondLst>
                            <p:childTnLst>
                              <p:par>
                                <p:cTn id="21" presetID="9" presetClass="emph" presetSubtype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"/>
                            </p:stCondLst>
                            <p:childTnLst>
                              <p:par>
                                <p:cTn id="25" presetID="9" presetClass="emph" presetSubtype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9" presetClass="emph" presetSubtype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"/>
                            </p:stCondLst>
                            <p:childTnLst>
                              <p:par>
                                <p:cTn id="33" presetID="9" presetClass="emph" presetSubtype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"/>
                            </p:stCondLst>
                            <p:childTnLst>
                              <p:par>
                                <p:cTn id="37" presetID="9" presetClass="emph" presetSubtype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9" presetClass="emph" presetSubtype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"/>
                            </p:stCondLst>
                            <p:childTnLst>
                              <p:par>
                                <p:cTn id="45" presetID="9" presetClass="emph" presetSubtype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9" presetClass="emph" presetSubtype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50"/>
                            </p:stCondLst>
                            <p:childTnLst>
                              <p:par>
                                <p:cTn id="53" presetID="9" presetClass="emph" presetSubtype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"/>
                            </p:stCondLst>
                            <p:childTnLst>
                              <p:par>
                                <p:cTn id="57" presetID="9" presetClass="emph" presetSubtype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50"/>
                            </p:stCondLst>
                            <p:childTnLst>
                              <p:par>
                                <p:cTn id="61" presetID="9" presetClass="emph" presetSubtype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"/>
                            </p:stCondLst>
                            <p:childTnLst>
                              <p:par>
                                <p:cTn id="65" presetID="9" presetClass="emph" presetSubtype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9" presetClass="emph" presetSubtype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400"/>
                            </p:stCondLst>
                            <p:childTnLst>
                              <p:par>
                                <p:cTn id="73" presetID="9" presetClass="emph" presetSubtype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50"/>
                            </p:stCondLst>
                            <p:childTnLst>
                              <p:par>
                                <p:cTn id="77" presetID="9" presetClass="emph" presetSubtype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700"/>
                            </p:stCondLst>
                            <p:childTnLst>
                              <p:par>
                                <p:cTn id="81" presetID="9" presetClass="emph" presetSubtype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3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B8208E-D586-84E2-A364-53FD10C5CBFC}"/>
              </a:ext>
            </a:extLst>
          </p:cNvPr>
          <p:cNvSpPr txBox="1"/>
          <p:nvPr/>
        </p:nvSpPr>
        <p:spPr>
          <a:xfrm>
            <a:off x="2475047" y="781091"/>
            <a:ext cx="6609577" cy="7001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950" b="1" dirty="0">
                <a:solidFill>
                  <a:srgbClr val="002060"/>
                </a:solidFill>
                <a:latin typeface="Segoe UI"/>
                <a:cs typeface="Segoe UI"/>
              </a:rPr>
              <a:t>The Waiting List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BE05B-CBED-5DE9-5E19-A4E1A2B7D47B}"/>
              </a:ext>
            </a:extLst>
          </p:cNvPr>
          <p:cNvSpPr txBox="1">
            <a:spLocks/>
          </p:cNvSpPr>
          <p:nvPr/>
        </p:nvSpPr>
        <p:spPr>
          <a:xfrm>
            <a:off x="959916" y="1659633"/>
            <a:ext cx="10271994" cy="3931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6E39CC-4023-8226-93C4-40739F0222D1}"/>
              </a:ext>
            </a:extLst>
          </p:cNvPr>
          <p:cNvGrpSpPr/>
          <p:nvPr/>
        </p:nvGrpSpPr>
        <p:grpSpPr>
          <a:xfrm>
            <a:off x="4763568" y="2189740"/>
            <a:ext cx="386648" cy="983434"/>
            <a:chOff x="4422775" y="2198688"/>
            <a:chExt cx="292100" cy="742950"/>
          </a:xfrm>
          <a:solidFill>
            <a:schemeClr val="accent1"/>
          </a:solidFill>
        </p:grpSpPr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624C98E0-5151-672F-5582-CD6C9349E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5" y="2325688"/>
              <a:ext cx="292100" cy="615950"/>
            </a:xfrm>
            <a:custGeom>
              <a:avLst/>
              <a:gdLst>
                <a:gd name="T0" fmla="*/ 59 w 78"/>
                <a:gd name="T1" fmla="*/ 0 h 164"/>
                <a:gd name="T2" fmla="*/ 20 w 78"/>
                <a:gd name="T3" fmla="*/ 0 h 164"/>
                <a:gd name="T4" fmla="*/ 0 w 78"/>
                <a:gd name="T5" fmla="*/ 16 h 164"/>
                <a:gd name="T6" fmla="*/ 0 w 78"/>
                <a:gd name="T7" fmla="*/ 16 h 164"/>
                <a:gd name="T8" fmla="*/ 0 w 78"/>
                <a:gd name="T9" fmla="*/ 19 h 164"/>
                <a:gd name="T10" fmla="*/ 0 w 78"/>
                <a:gd name="T11" fmla="*/ 74 h 164"/>
                <a:gd name="T12" fmla="*/ 7 w 78"/>
                <a:gd name="T13" fmla="*/ 80 h 164"/>
                <a:gd name="T14" fmla="*/ 13 w 78"/>
                <a:gd name="T15" fmla="*/ 74 h 164"/>
                <a:gd name="T16" fmla="*/ 13 w 78"/>
                <a:gd name="T17" fmla="*/ 26 h 164"/>
                <a:gd name="T18" fmla="*/ 19 w 78"/>
                <a:gd name="T19" fmla="*/ 26 h 164"/>
                <a:gd name="T20" fmla="*/ 19 w 78"/>
                <a:gd name="T21" fmla="*/ 72 h 164"/>
                <a:gd name="T22" fmla="*/ 19 w 78"/>
                <a:gd name="T23" fmla="*/ 73 h 164"/>
                <a:gd name="T24" fmla="*/ 19 w 78"/>
                <a:gd name="T25" fmla="*/ 154 h 164"/>
                <a:gd name="T26" fmla="*/ 28 w 78"/>
                <a:gd name="T27" fmla="*/ 164 h 164"/>
                <a:gd name="T28" fmla="*/ 37 w 78"/>
                <a:gd name="T29" fmla="*/ 154 h 164"/>
                <a:gd name="T30" fmla="*/ 37 w 78"/>
                <a:gd name="T31" fmla="*/ 83 h 164"/>
                <a:gd name="T32" fmla="*/ 41 w 78"/>
                <a:gd name="T33" fmla="*/ 83 h 164"/>
                <a:gd name="T34" fmla="*/ 41 w 78"/>
                <a:gd name="T35" fmla="*/ 154 h 164"/>
                <a:gd name="T36" fmla="*/ 50 w 78"/>
                <a:gd name="T37" fmla="*/ 164 h 164"/>
                <a:gd name="T38" fmla="*/ 59 w 78"/>
                <a:gd name="T39" fmla="*/ 154 h 164"/>
                <a:gd name="T40" fmla="*/ 59 w 78"/>
                <a:gd name="T41" fmla="*/ 72 h 164"/>
                <a:gd name="T42" fmla="*/ 59 w 78"/>
                <a:gd name="T43" fmla="*/ 71 h 164"/>
                <a:gd name="T44" fmla="*/ 59 w 78"/>
                <a:gd name="T45" fmla="*/ 26 h 164"/>
                <a:gd name="T46" fmla="*/ 64 w 78"/>
                <a:gd name="T47" fmla="*/ 26 h 164"/>
                <a:gd name="T48" fmla="*/ 64 w 78"/>
                <a:gd name="T49" fmla="*/ 74 h 164"/>
                <a:gd name="T50" fmla="*/ 71 w 78"/>
                <a:gd name="T51" fmla="*/ 80 h 164"/>
                <a:gd name="T52" fmla="*/ 78 w 78"/>
                <a:gd name="T53" fmla="*/ 74 h 164"/>
                <a:gd name="T54" fmla="*/ 78 w 78"/>
                <a:gd name="T55" fmla="*/ 19 h 164"/>
                <a:gd name="T56" fmla="*/ 78 w 78"/>
                <a:gd name="T57" fmla="*/ 16 h 164"/>
                <a:gd name="T58" fmla="*/ 78 w 78"/>
                <a:gd name="T59" fmla="*/ 15 h 164"/>
                <a:gd name="T60" fmla="*/ 59 w 78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164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6" y="0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3" y="80"/>
                    <a:pt x="7" y="80"/>
                  </a:cubicBezTo>
                  <a:cubicBezTo>
                    <a:pt x="10" y="80"/>
                    <a:pt x="13" y="77"/>
                    <a:pt x="13" y="7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3"/>
                    <a:pt x="19" y="7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9"/>
                    <a:pt x="23" y="164"/>
                    <a:pt x="28" y="164"/>
                  </a:cubicBezTo>
                  <a:cubicBezTo>
                    <a:pt x="33" y="164"/>
                    <a:pt x="37" y="159"/>
                    <a:pt x="37" y="154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9"/>
                    <a:pt x="45" y="164"/>
                    <a:pt x="50" y="164"/>
                  </a:cubicBezTo>
                  <a:cubicBezTo>
                    <a:pt x="55" y="164"/>
                    <a:pt x="59" y="159"/>
                    <a:pt x="59" y="154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7"/>
                    <a:pt x="67" y="80"/>
                    <a:pt x="71" y="80"/>
                  </a:cubicBezTo>
                  <a:cubicBezTo>
                    <a:pt x="75" y="80"/>
                    <a:pt x="78" y="77"/>
                    <a:pt x="78" y="74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0"/>
                    <a:pt x="72" y="0"/>
                    <a:pt x="59" y="0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" name="Oval 13">
              <a:extLst>
                <a:ext uri="{FF2B5EF4-FFF2-40B4-BE49-F238E27FC236}">
                  <a16:creationId xmlns:a16="http://schemas.microsoft.com/office/drawing/2014/main" id="{297B1CB3-B4DC-0EB0-C6EA-F55D0629F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675" y="2198688"/>
              <a:ext cx="115888" cy="115888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80B702E-CDE7-D589-55C3-4E70584D351C}"/>
              </a:ext>
            </a:extLst>
          </p:cNvPr>
          <p:cNvGrpSpPr/>
          <p:nvPr/>
        </p:nvGrpSpPr>
        <p:grpSpPr>
          <a:xfrm>
            <a:off x="5986836" y="2189740"/>
            <a:ext cx="386648" cy="983434"/>
            <a:chOff x="4422775" y="2198688"/>
            <a:chExt cx="292100" cy="742950"/>
          </a:xfrm>
          <a:solidFill>
            <a:schemeClr val="accent1"/>
          </a:solidFill>
        </p:grpSpPr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D8F6AC2B-268B-3770-239D-E2908CC60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5" y="2325688"/>
              <a:ext cx="292100" cy="615950"/>
            </a:xfrm>
            <a:custGeom>
              <a:avLst/>
              <a:gdLst>
                <a:gd name="T0" fmla="*/ 59 w 78"/>
                <a:gd name="T1" fmla="*/ 0 h 164"/>
                <a:gd name="T2" fmla="*/ 20 w 78"/>
                <a:gd name="T3" fmla="*/ 0 h 164"/>
                <a:gd name="T4" fmla="*/ 0 w 78"/>
                <a:gd name="T5" fmla="*/ 16 h 164"/>
                <a:gd name="T6" fmla="*/ 0 w 78"/>
                <a:gd name="T7" fmla="*/ 16 h 164"/>
                <a:gd name="T8" fmla="*/ 0 w 78"/>
                <a:gd name="T9" fmla="*/ 19 h 164"/>
                <a:gd name="T10" fmla="*/ 0 w 78"/>
                <a:gd name="T11" fmla="*/ 74 h 164"/>
                <a:gd name="T12" fmla="*/ 7 w 78"/>
                <a:gd name="T13" fmla="*/ 80 h 164"/>
                <a:gd name="T14" fmla="*/ 13 w 78"/>
                <a:gd name="T15" fmla="*/ 74 h 164"/>
                <a:gd name="T16" fmla="*/ 13 w 78"/>
                <a:gd name="T17" fmla="*/ 26 h 164"/>
                <a:gd name="T18" fmla="*/ 19 w 78"/>
                <a:gd name="T19" fmla="*/ 26 h 164"/>
                <a:gd name="T20" fmla="*/ 19 w 78"/>
                <a:gd name="T21" fmla="*/ 72 h 164"/>
                <a:gd name="T22" fmla="*/ 19 w 78"/>
                <a:gd name="T23" fmla="*/ 73 h 164"/>
                <a:gd name="T24" fmla="*/ 19 w 78"/>
                <a:gd name="T25" fmla="*/ 154 h 164"/>
                <a:gd name="T26" fmla="*/ 28 w 78"/>
                <a:gd name="T27" fmla="*/ 164 h 164"/>
                <a:gd name="T28" fmla="*/ 37 w 78"/>
                <a:gd name="T29" fmla="*/ 154 h 164"/>
                <a:gd name="T30" fmla="*/ 37 w 78"/>
                <a:gd name="T31" fmla="*/ 83 h 164"/>
                <a:gd name="T32" fmla="*/ 41 w 78"/>
                <a:gd name="T33" fmla="*/ 83 h 164"/>
                <a:gd name="T34" fmla="*/ 41 w 78"/>
                <a:gd name="T35" fmla="*/ 154 h 164"/>
                <a:gd name="T36" fmla="*/ 50 w 78"/>
                <a:gd name="T37" fmla="*/ 164 h 164"/>
                <a:gd name="T38" fmla="*/ 59 w 78"/>
                <a:gd name="T39" fmla="*/ 154 h 164"/>
                <a:gd name="T40" fmla="*/ 59 w 78"/>
                <a:gd name="T41" fmla="*/ 72 h 164"/>
                <a:gd name="T42" fmla="*/ 59 w 78"/>
                <a:gd name="T43" fmla="*/ 71 h 164"/>
                <a:gd name="T44" fmla="*/ 59 w 78"/>
                <a:gd name="T45" fmla="*/ 26 h 164"/>
                <a:gd name="T46" fmla="*/ 64 w 78"/>
                <a:gd name="T47" fmla="*/ 26 h 164"/>
                <a:gd name="T48" fmla="*/ 64 w 78"/>
                <a:gd name="T49" fmla="*/ 74 h 164"/>
                <a:gd name="T50" fmla="*/ 71 w 78"/>
                <a:gd name="T51" fmla="*/ 80 h 164"/>
                <a:gd name="T52" fmla="*/ 78 w 78"/>
                <a:gd name="T53" fmla="*/ 74 h 164"/>
                <a:gd name="T54" fmla="*/ 78 w 78"/>
                <a:gd name="T55" fmla="*/ 19 h 164"/>
                <a:gd name="T56" fmla="*/ 78 w 78"/>
                <a:gd name="T57" fmla="*/ 16 h 164"/>
                <a:gd name="T58" fmla="*/ 78 w 78"/>
                <a:gd name="T59" fmla="*/ 15 h 164"/>
                <a:gd name="T60" fmla="*/ 59 w 78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164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6" y="0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3" y="80"/>
                    <a:pt x="7" y="80"/>
                  </a:cubicBezTo>
                  <a:cubicBezTo>
                    <a:pt x="10" y="80"/>
                    <a:pt x="13" y="77"/>
                    <a:pt x="13" y="7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3"/>
                    <a:pt x="19" y="7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9"/>
                    <a:pt x="23" y="164"/>
                    <a:pt x="28" y="164"/>
                  </a:cubicBezTo>
                  <a:cubicBezTo>
                    <a:pt x="33" y="164"/>
                    <a:pt x="37" y="159"/>
                    <a:pt x="37" y="154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9"/>
                    <a:pt x="45" y="164"/>
                    <a:pt x="50" y="164"/>
                  </a:cubicBezTo>
                  <a:cubicBezTo>
                    <a:pt x="55" y="164"/>
                    <a:pt x="59" y="159"/>
                    <a:pt x="59" y="154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7"/>
                    <a:pt x="67" y="80"/>
                    <a:pt x="71" y="80"/>
                  </a:cubicBezTo>
                  <a:cubicBezTo>
                    <a:pt x="75" y="80"/>
                    <a:pt x="78" y="77"/>
                    <a:pt x="78" y="74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0"/>
                    <a:pt x="72" y="0"/>
                    <a:pt x="59" y="0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Oval 13">
              <a:extLst>
                <a:ext uri="{FF2B5EF4-FFF2-40B4-BE49-F238E27FC236}">
                  <a16:creationId xmlns:a16="http://schemas.microsoft.com/office/drawing/2014/main" id="{129B0817-0598-E9C7-F790-8E61BE512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675" y="2198688"/>
              <a:ext cx="115888" cy="115888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0BFF84-AEEF-9FA6-11ED-073323F3E6F0}"/>
              </a:ext>
            </a:extLst>
          </p:cNvPr>
          <p:cNvGrpSpPr/>
          <p:nvPr/>
        </p:nvGrpSpPr>
        <p:grpSpPr>
          <a:xfrm>
            <a:off x="9400976" y="2200468"/>
            <a:ext cx="386648" cy="983434"/>
            <a:chOff x="4422775" y="2198688"/>
            <a:chExt cx="292100" cy="742950"/>
          </a:xfrm>
          <a:solidFill>
            <a:schemeClr val="accent1"/>
          </a:solidFill>
        </p:grpSpPr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4CA6768-DEF3-2153-626D-D36CDCCFC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5" y="2325688"/>
              <a:ext cx="292100" cy="615950"/>
            </a:xfrm>
            <a:custGeom>
              <a:avLst/>
              <a:gdLst>
                <a:gd name="T0" fmla="*/ 59 w 78"/>
                <a:gd name="T1" fmla="*/ 0 h 164"/>
                <a:gd name="T2" fmla="*/ 20 w 78"/>
                <a:gd name="T3" fmla="*/ 0 h 164"/>
                <a:gd name="T4" fmla="*/ 0 w 78"/>
                <a:gd name="T5" fmla="*/ 16 h 164"/>
                <a:gd name="T6" fmla="*/ 0 w 78"/>
                <a:gd name="T7" fmla="*/ 16 h 164"/>
                <a:gd name="T8" fmla="*/ 0 w 78"/>
                <a:gd name="T9" fmla="*/ 19 h 164"/>
                <a:gd name="T10" fmla="*/ 0 w 78"/>
                <a:gd name="T11" fmla="*/ 74 h 164"/>
                <a:gd name="T12" fmla="*/ 7 w 78"/>
                <a:gd name="T13" fmla="*/ 80 h 164"/>
                <a:gd name="T14" fmla="*/ 13 w 78"/>
                <a:gd name="T15" fmla="*/ 74 h 164"/>
                <a:gd name="T16" fmla="*/ 13 w 78"/>
                <a:gd name="T17" fmla="*/ 26 h 164"/>
                <a:gd name="T18" fmla="*/ 19 w 78"/>
                <a:gd name="T19" fmla="*/ 26 h 164"/>
                <a:gd name="T20" fmla="*/ 19 w 78"/>
                <a:gd name="T21" fmla="*/ 72 h 164"/>
                <a:gd name="T22" fmla="*/ 19 w 78"/>
                <a:gd name="T23" fmla="*/ 73 h 164"/>
                <a:gd name="T24" fmla="*/ 19 w 78"/>
                <a:gd name="T25" fmla="*/ 154 h 164"/>
                <a:gd name="T26" fmla="*/ 28 w 78"/>
                <a:gd name="T27" fmla="*/ 164 h 164"/>
                <a:gd name="T28" fmla="*/ 37 w 78"/>
                <a:gd name="T29" fmla="*/ 154 h 164"/>
                <a:gd name="T30" fmla="*/ 37 w 78"/>
                <a:gd name="T31" fmla="*/ 83 h 164"/>
                <a:gd name="T32" fmla="*/ 41 w 78"/>
                <a:gd name="T33" fmla="*/ 83 h 164"/>
                <a:gd name="T34" fmla="*/ 41 w 78"/>
                <a:gd name="T35" fmla="*/ 154 h 164"/>
                <a:gd name="T36" fmla="*/ 50 w 78"/>
                <a:gd name="T37" fmla="*/ 164 h 164"/>
                <a:gd name="T38" fmla="*/ 59 w 78"/>
                <a:gd name="T39" fmla="*/ 154 h 164"/>
                <a:gd name="T40" fmla="*/ 59 w 78"/>
                <a:gd name="T41" fmla="*/ 72 h 164"/>
                <a:gd name="T42" fmla="*/ 59 w 78"/>
                <a:gd name="T43" fmla="*/ 71 h 164"/>
                <a:gd name="T44" fmla="*/ 59 w 78"/>
                <a:gd name="T45" fmla="*/ 26 h 164"/>
                <a:gd name="T46" fmla="*/ 64 w 78"/>
                <a:gd name="T47" fmla="*/ 26 h 164"/>
                <a:gd name="T48" fmla="*/ 64 w 78"/>
                <a:gd name="T49" fmla="*/ 74 h 164"/>
                <a:gd name="T50" fmla="*/ 71 w 78"/>
                <a:gd name="T51" fmla="*/ 80 h 164"/>
                <a:gd name="T52" fmla="*/ 78 w 78"/>
                <a:gd name="T53" fmla="*/ 74 h 164"/>
                <a:gd name="T54" fmla="*/ 78 w 78"/>
                <a:gd name="T55" fmla="*/ 19 h 164"/>
                <a:gd name="T56" fmla="*/ 78 w 78"/>
                <a:gd name="T57" fmla="*/ 16 h 164"/>
                <a:gd name="T58" fmla="*/ 78 w 78"/>
                <a:gd name="T59" fmla="*/ 15 h 164"/>
                <a:gd name="T60" fmla="*/ 59 w 78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164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6" y="0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3" y="80"/>
                    <a:pt x="7" y="80"/>
                  </a:cubicBezTo>
                  <a:cubicBezTo>
                    <a:pt x="10" y="80"/>
                    <a:pt x="13" y="77"/>
                    <a:pt x="13" y="7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3"/>
                    <a:pt x="19" y="7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9"/>
                    <a:pt x="23" y="164"/>
                    <a:pt x="28" y="164"/>
                  </a:cubicBezTo>
                  <a:cubicBezTo>
                    <a:pt x="33" y="164"/>
                    <a:pt x="37" y="159"/>
                    <a:pt x="37" y="154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9"/>
                    <a:pt x="45" y="164"/>
                    <a:pt x="50" y="164"/>
                  </a:cubicBezTo>
                  <a:cubicBezTo>
                    <a:pt x="55" y="164"/>
                    <a:pt x="59" y="159"/>
                    <a:pt x="59" y="154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7"/>
                    <a:pt x="67" y="80"/>
                    <a:pt x="71" y="80"/>
                  </a:cubicBezTo>
                  <a:cubicBezTo>
                    <a:pt x="75" y="80"/>
                    <a:pt x="78" y="77"/>
                    <a:pt x="78" y="74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0"/>
                    <a:pt x="72" y="0"/>
                    <a:pt x="59" y="0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Oval 13">
              <a:extLst>
                <a:ext uri="{FF2B5EF4-FFF2-40B4-BE49-F238E27FC236}">
                  <a16:creationId xmlns:a16="http://schemas.microsoft.com/office/drawing/2014/main" id="{90E1BACF-7B5C-B312-F7DE-D0302F528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675" y="2198688"/>
              <a:ext cx="115888" cy="115888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1073AB3-1BC4-BE84-A038-6B88583B410E}"/>
              </a:ext>
            </a:extLst>
          </p:cNvPr>
          <p:cNvGrpSpPr/>
          <p:nvPr/>
        </p:nvGrpSpPr>
        <p:grpSpPr>
          <a:xfrm>
            <a:off x="7112040" y="2164511"/>
            <a:ext cx="386648" cy="983434"/>
            <a:chOff x="4422775" y="2198688"/>
            <a:chExt cx="292100" cy="742950"/>
          </a:xfrm>
          <a:solidFill>
            <a:schemeClr val="accent1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6106844-D33F-BA7F-B067-92ECAB7F1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5" y="2325688"/>
              <a:ext cx="292100" cy="615950"/>
            </a:xfrm>
            <a:custGeom>
              <a:avLst/>
              <a:gdLst>
                <a:gd name="T0" fmla="*/ 59 w 78"/>
                <a:gd name="T1" fmla="*/ 0 h 164"/>
                <a:gd name="T2" fmla="*/ 20 w 78"/>
                <a:gd name="T3" fmla="*/ 0 h 164"/>
                <a:gd name="T4" fmla="*/ 0 w 78"/>
                <a:gd name="T5" fmla="*/ 16 h 164"/>
                <a:gd name="T6" fmla="*/ 0 w 78"/>
                <a:gd name="T7" fmla="*/ 16 h 164"/>
                <a:gd name="T8" fmla="*/ 0 w 78"/>
                <a:gd name="T9" fmla="*/ 19 h 164"/>
                <a:gd name="T10" fmla="*/ 0 w 78"/>
                <a:gd name="T11" fmla="*/ 74 h 164"/>
                <a:gd name="T12" fmla="*/ 7 w 78"/>
                <a:gd name="T13" fmla="*/ 80 h 164"/>
                <a:gd name="T14" fmla="*/ 13 w 78"/>
                <a:gd name="T15" fmla="*/ 74 h 164"/>
                <a:gd name="T16" fmla="*/ 13 w 78"/>
                <a:gd name="T17" fmla="*/ 26 h 164"/>
                <a:gd name="T18" fmla="*/ 19 w 78"/>
                <a:gd name="T19" fmla="*/ 26 h 164"/>
                <a:gd name="T20" fmla="*/ 19 w 78"/>
                <a:gd name="T21" fmla="*/ 72 h 164"/>
                <a:gd name="T22" fmla="*/ 19 w 78"/>
                <a:gd name="T23" fmla="*/ 73 h 164"/>
                <a:gd name="T24" fmla="*/ 19 w 78"/>
                <a:gd name="T25" fmla="*/ 154 h 164"/>
                <a:gd name="T26" fmla="*/ 28 w 78"/>
                <a:gd name="T27" fmla="*/ 164 h 164"/>
                <a:gd name="T28" fmla="*/ 37 w 78"/>
                <a:gd name="T29" fmla="*/ 154 h 164"/>
                <a:gd name="T30" fmla="*/ 37 w 78"/>
                <a:gd name="T31" fmla="*/ 83 h 164"/>
                <a:gd name="T32" fmla="*/ 41 w 78"/>
                <a:gd name="T33" fmla="*/ 83 h 164"/>
                <a:gd name="T34" fmla="*/ 41 w 78"/>
                <a:gd name="T35" fmla="*/ 154 h 164"/>
                <a:gd name="T36" fmla="*/ 50 w 78"/>
                <a:gd name="T37" fmla="*/ 164 h 164"/>
                <a:gd name="T38" fmla="*/ 59 w 78"/>
                <a:gd name="T39" fmla="*/ 154 h 164"/>
                <a:gd name="T40" fmla="*/ 59 w 78"/>
                <a:gd name="T41" fmla="*/ 72 h 164"/>
                <a:gd name="T42" fmla="*/ 59 w 78"/>
                <a:gd name="T43" fmla="*/ 71 h 164"/>
                <a:gd name="T44" fmla="*/ 59 w 78"/>
                <a:gd name="T45" fmla="*/ 26 h 164"/>
                <a:gd name="T46" fmla="*/ 64 w 78"/>
                <a:gd name="T47" fmla="*/ 26 h 164"/>
                <a:gd name="T48" fmla="*/ 64 w 78"/>
                <a:gd name="T49" fmla="*/ 74 h 164"/>
                <a:gd name="T50" fmla="*/ 71 w 78"/>
                <a:gd name="T51" fmla="*/ 80 h 164"/>
                <a:gd name="T52" fmla="*/ 78 w 78"/>
                <a:gd name="T53" fmla="*/ 74 h 164"/>
                <a:gd name="T54" fmla="*/ 78 w 78"/>
                <a:gd name="T55" fmla="*/ 19 h 164"/>
                <a:gd name="T56" fmla="*/ 78 w 78"/>
                <a:gd name="T57" fmla="*/ 16 h 164"/>
                <a:gd name="T58" fmla="*/ 78 w 78"/>
                <a:gd name="T59" fmla="*/ 15 h 164"/>
                <a:gd name="T60" fmla="*/ 59 w 78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164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6" y="0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3" y="80"/>
                    <a:pt x="7" y="80"/>
                  </a:cubicBezTo>
                  <a:cubicBezTo>
                    <a:pt x="10" y="80"/>
                    <a:pt x="13" y="77"/>
                    <a:pt x="13" y="7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3"/>
                    <a:pt x="19" y="7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9"/>
                    <a:pt x="23" y="164"/>
                    <a:pt x="28" y="164"/>
                  </a:cubicBezTo>
                  <a:cubicBezTo>
                    <a:pt x="33" y="164"/>
                    <a:pt x="37" y="159"/>
                    <a:pt x="37" y="154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9"/>
                    <a:pt x="45" y="164"/>
                    <a:pt x="50" y="164"/>
                  </a:cubicBezTo>
                  <a:cubicBezTo>
                    <a:pt x="55" y="164"/>
                    <a:pt x="59" y="159"/>
                    <a:pt x="59" y="154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7"/>
                    <a:pt x="67" y="80"/>
                    <a:pt x="71" y="80"/>
                  </a:cubicBezTo>
                  <a:cubicBezTo>
                    <a:pt x="75" y="80"/>
                    <a:pt x="78" y="77"/>
                    <a:pt x="78" y="74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0"/>
                    <a:pt x="72" y="0"/>
                    <a:pt x="59" y="0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Oval 13">
              <a:extLst>
                <a:ext uri="{FF2B5EF4-FFF2-40B4-BE49-F238E27FC236}">
                  <a16:creationId xmlns:a16="http://schemas.microsoft.com/office/drawing/2014/main" id="{99931257-6C6D-AE30-A867-68AA52257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675" y="2198688"/>
              <a:ext cx="115888" cy="115888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543E64D-7BFD-60CA-8A12-3534AB65AA80}"/>
              </a:ext>
            </a:extLst>
          </p:cNvPr>
          <p:cNvGrpSpPr/>
          <p:nvPr/>
        </p:nvGrpSpPr>
        <p:grpSpPr>
          <a:xfrm>
            <a:off x="7129049" y="3625133"/>
            <a:ext cx="386648" cy="983434"/>
            <a:chOff x="4422775" y="2198688"/>
            <a:chExt cx="292100" cy="742950"/>
          </a:xfrm>
          <a:solidFill>
            <a:schemeClr val="accent1"/>
          </a:solidFill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D6C9A891-7BE8-F420-F3E0-8E2F4ACB2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5" y="2325688"/>
              <a:ext cx="292100" cy="615950"/>
            </a:xfrm>
            <a:custGeom>
              <a:avLst/>
              <a:gdLst>
                <a:gd name="T0" fmla="*/ 59 w 78"/>
                <a:gd name="T1" fmla="*/ 0 h 164"/>
                <a:gd name="T2" fmla="*/ 20 w 78"/>
                <a:gd name="T3" fmla="*/ 0 h 164"/>
                <a:gd name="T4" fmla="*/ 0 w 78"/>
                <a:gd name="T5" fmla="*/ 16 h 164"/>
                <a:gd name="T6" fmla="*/ 0 w 78"/>
                <a:gd name="T7" fmla="*/ 16 h 164"/>
                <a:gd name="T8" fmla="*/ 0 w 78"/>
                <a:gd name="T9" fmla="*/ 19 h 164"/>
                <a:gd name="T10" fmla="*/ 0 w 78"/>
                <a:gd name="T11" fmla="*/ 74 h 164"/>
                <a:gd name="T12" fmla="*/ 7 w 78"/>
                <a:gd name="T13" fmla="*/ 80 h 164"/>
                <a:gd name="T14" fmla="*/ 13 w 78"/>
                <a:gd name="T15" fmla="*/ 74 h 164"/>
                <a:gd name="T16" fmla="*/ 13 w 78"/>
                <a:gd name="T17" fmla="*/ 26 h 164"/>
                <a:gd name="T18" fmla="*/ 19 w 78"/>
                <a:gd name="T19" fmla="*/ 26 h 164"/>
                <a:gd name="T20" fmla="*/ 19 w 78"/>
                <a:gd name="T21" fmla="*/ 72 h 164"/>
                <a:gd name="T22" fmla="*/ 19 w 78"/>
                <a:gd name="T23" fmla="*/ 73 h 164"/>
                <a:gd name="T24" fmla="*/ 19 w 78"/>
                <a:gd name="T25" fmla="*/ 154 h 164"/>
                <a:gd name="T26" fmla="*/ 28 w 78"/>
                <a:gd name="T27" fmla="*/ 164 h 164"/>
                <a:gd name="T28" fmla="*/ 37 w 78"/>
                <a:gd name="T29" fmla="*/ 154 h 164"/>
                <a:gd name="T30" fmla="*/ 37 w 78"/>
                <a:gd name="T31" fmla="*/ 83 h 164"/>
                <a:gd name="T32" fmla="*/ 41 w 78"/>
                <a:gd name="T33" fmla="*/ 83 h 164"/>
                <a:gd name="T34" fmla="*/ 41 w 78"/>
                <a:gd name="T35" fmla="*/ 154 h 164"/>
                <a:gd name="T36" fmla="*/ 50 w 78"/>
                <a:gd name="T37" fmla="*/ 164 h 164"/>
                <a:gd name="T38" fmla="*/ 59 w 78"/>
                <a:gd name="T39" fmla="*/ 154 h 164"/>
                <a:gd name="T40" fmla="*/ 59 w 78"/>
                <a:gd name="T41" fmla="*/ 72 h 164"/>
                <a:gd name="T42" fmla="*/ 59 w 78"/>
                <a:gd name="T43" fmla="*/ 71 h 164"/>
                <a:gd name="T44" fmla="*/ 59 w 78"/>
                <a:gd name="T45" fmla="*/ 26 h 164"/>
                <a:gd name="T46" fmla="*/ 64 w 78"/>
                <a:gd name="T47" fmla="*/ 26 h 164"/>
                <a:gd name="T48" fmla="*/ 64 w 78"/>
                <a:gd name="T49" fmla="*/ 74 h 164"/>
                <a:gd name="T50" fmla="*/ 71 w 78"/>
                <a:gd name="T51" fmla="*/ 80 h 164"/>
                <a:gd name="T52" fmla="*/ 78 w 78"/>
                <a:gd name="T53" fmla="*/ 74 h 164"/>
                <a:gd name="T54" fmla="*/ 78 w 78"/>
                <a:gd name="T55" fmla="*/ 19 h 164"/>
                <a:gd name="T56" fmla="*/ 78 w 78"/>
                <a:gd name="T57" fmla="*/ 16 h 164"/>
                <a:gd name="T58" fmla="*/ 78 w 78"/>
                <a:gd name="T59" fmla="*/ 15 h 164"/>
                <a:gd name="T60" fmla="*/ 59 w 78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164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6" y="0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3" y="80"/>
                    <a:pt x="7" y="80"/>
                  </a:cubicBezTo>
                  <a:cubicBezTo>
                    <a:pt x="10" y="80"/>
                    <a:pt x="13" y="77"/>
                    <a:pt x="13" y="7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3"/>
                    <a:pt x="19" y="7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9"/>
                    <a:pt x="23" y="164"/>
                    <a:pt x="28" y="164"/>
                  </a:cubicBezTo>
                  <a:cubicBezTo>
                    <a:pt x="33" y="164"/>
                    <a:pt x="37" y="159"/>
                    <a:pt x="37" y="154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9"/>
                    <a:pt x="45" y="164"/>
                    <a:pt x="50" y="164"/>
                  </a:cubicBezTo>
                  <a:cubicBezTo>
                    <a:pt x="55" y="164"/>
                    <a:pt x="59" y="159"/>
                    <a:pt x="59" y="154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7"/>
                    <a:pt x="67" y="80"/>
                    <a:pt x="71" y="80"/>
                  </a:cubicBezTo>
                  <a:cubicBezTo>
                    <a:pt x="75" y="80"/>
                    <a:pt x="78" y="77"/>
                    <a:pt x="78" y="74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0"/>
                    <a:pt x="72" y="0"/>
                    <a:pt x="59" y="0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Oval 13">
              <a:extLst>
                <a:ext uri="{FF2B5EF4-FFF2-40B4-BE49-F238E27FC236}">
                  <a16:creationId xmlns:a16="http://schemas.microsoft.com/office/drawing/2014/main" id="{7AC37CD5-74AC-A273-8FAF-071C769CB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675" y="2198688"/>
              <a:ext cx="115888" cy="115888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C614A86-59D9-9D0C-2A52-8568EBFDE449}"/>
              </a:ext>
            </a:extLst>
          </p:cNvPr>
          <p:cNvGrpSpPr/>
          <p:nvPr/>
        </p:nvGrpSpPr>
        <p:grpSpPr>
          <a:xfrm>
            <a:off x="9402502" y="3674099"/>
            <a:ext cx="386648" cy="983434"/>
            <a:chOff x="4422775" y="2198688"/>
            <a:chExt cx="292100" cy="742950"/>
          </a:xfrm>
          <a:solidFill>
            <a:schemeClr val="accent1"/>
          </a:solidFill>
        </p:grpSpPr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D6D7D6EC-0504-21BA-868A-B285FDA23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5" y="2325688"/>
              <a:ext cx="292100" cy="615950"/>
            </a:xfrm>
            <a:custGeom>
              <a:avLst/>
              <a:gdLst>
                <a:gd name="T0" fmla="*/ 59 w 78"/>
                <a:gd name="T1" fmla="*/ 0 h 164"/>
                <a:gd name="T2" fmla="*/ 20 w 78"/>
                <a:gd name="T3" fmla="*/ 0 h 164"/>
                <a:gd name="T4" fmla="*/ 0 w 78"/>
                <a:gd name="T5" fmla="*/ 16 h 164"/>
                <a:gd name="T6" fmla="*/ 0 w 78"/>
                <a:gd name="T7" fmla="*/ 16 h 164"/>
                <a:gd name="T8" fmla="*/ 0 w 78"/>
                <a:gd name="T9" fmla="*/ 19 h 164"/>
                <a:gd name="T10" fmla="*/ 0 w 78"/>
                <a:gd name="T11" fmla="*/ 74 h 164"/>
                <a:gd name="T12" fmla="*/ 7 w 78"/>
                <a:gd name="T13" fmla="*/ 80 h 164"/>
                <a:gd name="T14" fmla="*/ 13 w 78"/>
                <a:gd name="T15" fmla="*/ 74 h 164"/>
                <a:gd name="T16" fmla="*/ 13 w 78"/>
                <a:gd name="T17" fmla="*/ 26 h 164"/>
                <a:gd name="T18" fmla="*/ 19 w 78"/>
                <a:gd name="T19" fmla="*/ 26 h 164"/>
                <a:gd name="T20" fmla="*/ 19 w 78"/>
                <a:gd name="T21" fmla="*/ 72 h 164"/>
                <a:gd name="T22" fmla="*/ 19 w 78"/>
                <a:gd name="T23" fmla="*/ 73 h 164"/>
                <a:gd name="T24" fmla="*/ 19 w 78"/>
                <a:gd name="T25" fmla="*/ 154 h 164"/>
                <a:gd name="T26" fmla="*/ 28 w 78"/>
                <a:gd name="T27" fmla="*/ 164 h 164"/>
                <a:gd name="T28" fmla="*/ 37 w 78"/>
                <a:gd name="T29" fmla="*/ 154 h 164"/>
                <a:gd name="T30" fmla="*/ 37 w 78"/>
                <a:gd name="T31" fmla="*/ 83 h 164"/>
                <a:gd name="T32" fmla="*/ 41 w 78"/>
                <a:gd name="T33" fmla="*/ 83 h 164"/>
                <a:gd name="T34" fmla="*/ 41 w 78"/>
                <a:gd name="T35" fmla="*/ 154 h 164"/>
                <a:gd name="T36" fmla="*/ 50 w 78"/>
                <a:gd name="T37" fmla="*/ 164 h 164"/>
                <a:gd name="T38" fmla="*/ 59 w 78"/>
                <a:gd name="T39" fmla="*/ 154 h 164"/>
                <a:gd name="T40" fmla="*/ 59 w 78"/>
                <a:gd name="T41" fmla="*/ 72 h 164"/>
                <a:gd name="T42" fmla="*/ 59 w 78"/>
                <a:gd name="T43" fmla="*/ 71 h 164"/>
                <a:gd name="T44" fmla="*/ 59 w 78"/>
                <a:gd name="T45" fmla="*/ 26 h 164"/>
                <a:gd name="T46" fmla="*/ 64 w 78"/>
                <a:gd name="T47" fmla="*/ 26 h 164"/>
                <a:gd name="T48" fmla="*/ 64 w 78"/>
                <a:gd name="T49" fmla="*/ 74 h 164"/>
                <a:gd name="T50" fmla="*/ 71 w 78"/>
                <a:gd name="T51" fmla="*/ 80 h 164"/>
                <a:gd name="T52" fmla="*/ 78 w 78"/>
                <a:gd name="T53" fmla="*/ 74 h 164"/>
                <a:gd name="T54" fmla="*/ 78 w 78"/>
                <a:gd name="T55" fmla="*/ 19 h 164"/>
                <a:gd name="T56" fmla="*/ 78 w 78"/>
                <a:gd name="T57" fmla="*/ 16 h 164"/>
                <a:gd name="T58" fmla="*/ 78 w 78"/>
                <a:gd name="T59" fmla="*/ 15 h 164"/>
                <a:gd name="T60" fmla="*/ 59 w 78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164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6" y="0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3" y="80"/>
                    <a:pt x="7" y="80"/>
                  </a:cubicBezTo>
                  <a:cubicBezTo>
                    <a:pt x="10" y="80"/>
                    <a:pt x="13" y="77"/>
                    <a:pt x="13" y="7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3"/>
                    <a:pt x="19" y="7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9"/>
                    <a:pt x="23" y="164"/>
                    <a:pt x="28" y="164"/>
                  </a:cubicBezTo>
                  <a:cubicBezTo>
                    <a:pt x="33" y="164"/>
                    <a:pt x="37" y="159"/>
                    <a:pt x="37" y="154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9"/>
                    <a:pt x="45" y="164"/>
                    <a:pt x="50" y="164"/>
                  </a:cubicBezTo>
                  <a:cubicBezTo>
                    <a:pt x="55" y="164"/>
                    <a:pt x="59" y="159"/>
                    <a:pt x="59" y="154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7"/>
                    <a:pt x="67" y="80"/>
                    <a:pt x="71" y="80"/>
                  </a:cubicBezTo>
                  <a:cubicBezTo>
                    <a:pt x="75" y="80"/>
                    <a:pt x="78" y="77"/>
                    <a:pt x="78" y="74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0"/>
                    <a:pt x="72" y="0"/>
                    <a:pt x="59" y="0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Oval 13">
              <a:extLst>
                <a:ext uri="{FF2B5EF4-FFF2-40B4-BE49-F238E27FC236}">
                  <a16:creationId xmlns:a16="http://schemas.microsoft.com/office/drawing/2014/main" id="{47EA57EC-C29E-FBBC-5175-C556366E5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675" y="2198688"/>
              <a:ext cx="115888" cy="115888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93D6ACF-431C-189E-2E9E-7C065C401BDD}"/>
              </a:ext>
            </a:extLst>
          </p:cNvPr>
          <p:cNvGrpSpPr/>
          <p:nvPr/>
        </p:nvGrpSpPr>
        <p:grpSpPr>
          <a:xfrm>
            <a:off x="8232631" y="3625133"/>
            <a:ext cx="386648" cy="983434"/>
            <a:chOff x="4422775" y="2198688"/>
            <a:chExt cx="292100" cy="742950"/>
          </a:xfrm>
          <a:solidFill>
            <a:schemeClr val="accent1"/>
          </a:solidFill>
        </p:grpSpPr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418A210A-A3B3-8A0C-9604-A30D146A3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5" y="2325688"/>
              <a:ext cx="292100" cy="615950"/>
            </a:xfrm>
            <a:custGeom>
              <a:avLst/>
              <a:gdLst>
                <a:gd name="T0" fmla="*/ 59 w 78"/>
                <a:gd name="T1" fmla="*/ 0 h 164"/>
                <a:gd name="T2" fmla="*/ 20 w 78"/>
                <a:gd name="T3" fmla="*/ 0 h 164"/>
                <a:gd name="T4" fmla="*/ 0 w 78"/>
                <a:gd name="T5" fmla="*/ 16 h 164"/>
                <a:gd name="T6" fmla="*/ 0 w 78"/>
                <a:gd name="T7" fmla="*/ 16 h 164"/>
                <a:gd name="T8" fmla="*/ 0 w 78"/>
                <a:gd name="T9" fmla="*/ 19 h 164"/>
                <a:gd name="T10" fmla="*/ 0 w 78"/>
                <a:gd name="T11" fmla="*/ 74 h 164"/>
                <a:gd name="T12" fmla="*/ 7 w 78"/>
                <a:gd name="T13" fmla="*/ 80 h 164"/>
                <a:gd name="T14" fmla="*/ 13 w 78"/>
                <a:gd name="T15" fmla="*/ 74 h 164"/>
                <a:gd name="T16" fmla="*/ 13 w 78"/>
                <a:gd name="T17" fmla="*/ 26 h 164"/>
                <a:gd name="T18" fmla="*/ 19 w 78"/>
                <a:gd name="T19" fmla="*/ 26 h 164"/>
                <a:gd name="T20" fmla="*/ 19 w 78"/>
                <a:gd name="T21" fmla="*/ 72 h 164"/>
                <a:gd name="T22" fmla="*/ 19 w 78"/>
                <a:gd name="T23" fmla="*/ 73 h 164"/>
                <a:gd name="T24" fmla="*/ 19 w 78"/>
                <a:gd name="T25" fmla="*/ 154 h 164"/>
                <a:gd name="T26" fmla="*/ 28 w 78"/>
                <a:gd name="T27" fmla="*/ 164 h 164"/>
                <a:gd name="T28" fmla="*/ 37 w 78"/>
                <a:gd name="T29" fmla="*/ 154 h 164"/>
                <a:gd name="T30" fmla="*/ 37 w 78"/>
                <a:gd name="T31" fmla="*/ 83 h 164"/>
                <a:gd name="T32" fmla="*/ 41 w 78"/>
                <a:gd name="T33" fmla="*/ 83 h 164"/>
                <a:gd name="T34" fmla="*/ 41 w 78"/>
                <a:gd name="T35" fmla="*/ 154 h 164"/>
                <a:gd name="T36" fmla="*/ 50 w 78"/>
                <a:gd name="T37" fmla="*/ 164 h 164"/>
                <a:gd name="T38" fmla="*/ 59 w 78"/>
                <a:gd name="T39" fmla="*/ 154 h 164"/>
                <a:gd name="T40" fmla="*/ 59 w 78"/>
                <a:gd name="T41" fmla="*/ 72 h 164"/>
                <a:gd name="T42" fmla="*/ 59 w 78"/>
                <a:gd name="T43" fmla="*/ 71 h 164"/>
                <a:gd name="T44" fmla="*/ 59 w 78"/>
                <a:gd name="T45" fmla="*/ 26 h 164"/>
                <a:gd name="T46" fmla="*/ 64 w 78"/>
                <a:gd name="T47" fmla="*/ 26 h 164"/>
                <a:gd name="T48" fmla="*/ 64 w 78"/>
                <a:gd name="T49" fmla="*/ 74 h 164"/>
                <a:gd name="T50" fmla="*/ 71 w 78"/>
                <a:gd name="T51" fmla="*/ 80 h 164"/>
                <a:gd name="T52" fmla="*/ 78 w 78"/>
                <a:gd name="T53" fmla="*/ 74 h 164"/>
                <a:gd name="T54" fmla="*/ 78 w 78"/>
                <a:gd name="T55" fmla="*/ 19 h 164"/>
                <a:gd name="T56" fmla="*/ 78 w 78"/>
                <a:gd name="T57" fmla="*/ 16 h 164"/>
                <a:gd name="T58" fmla="*/ 78 w 78"/>
                <a:gd name="T59" fmla="*/ 15 h 164"/>
                <a:gd name="T60" fmla="*/ 59 w 78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164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6" y="0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3" y="80"/>
                    <a:pt x="7" y="80"/>
                  </a:cubicBezTo>
                  <a:cubicBezTo>
                    <a:pt x="10" y="80"/>
                    <a:pt x="13" y="77"/>
                    <a:pt x="13" y="7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3"/>
                    <a:pt x="19" y="7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9"/>
                    <a:pt x="23" y="164"/>
                    <a:pt x="28" y="164"/>
                  </a:cubicBezTo>
                  <a:cubicBezTo>
                    <a:pt x="33" y="164"/>
                    <a:pt x="37" y="159"/>
                    <a:pt x="37" y="154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9"/>
                    <a:pt x="45" y="164"/>
                    <a:pt x="50" y="164"/>
                  </a:cubicBezTo>
                  <a:cubicBezTo>
                    <a:pt x="55" y="164"/>
                    <a:pt x="59" y="159"/>
                    <a:pt x="59" y="154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7"/>
                    <a:pt x="67" y="80"/>
                    <a:pt x="71" y="80"/>
                  </a:cubicBezTo>
                  <a:cubicBezTo>
                    <a:pt x="75" y="80"/>
                    <a:pt x="78" y="77"/>
                    <a:pt x="78" y="74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0"/>
                    <a:pt x="72" y="0"/>
                    <a:pt x="59" y="0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Oval 13">
              <a:extLst>
                <a:ext uri="{FF2B5EF4-FFF2-40B4-BE49-F238E27FC236}">
                  <a16:creationId xmlns:a16="http://schemas.microsoft.com/office/drawing/2014/main" id="{CD041FFC-6FAE-85A3-5928-76AE14869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675" y="2198688"/>
              <a:ext cx="115888" cy="115888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EB07CBF-D40D-80EC-42DA-29470F9FE15B}"/>
              </a:ext>
            </a:extLst>
          </p:cNvPr>
          <p:cNvGrpSpPr/>
          <p:nvPr/>
        </p:nvGrpSpPr>
        <p:grpSpPr>
          <a:xfrm>
            <a:off x="8217633" y="2200468"/>
            <a:ext cx="386648" cy="983434"/>
            <a:chOff x="4422775" y="2198688"/>
            <a:chExt cx="292100" cy="742950"/>
          </a:xfrm>
          <a:solidFill>
            <a:schemeClr val="accent1"/>
          </a:solidFill>
        </p:grpSpPr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AF9238C0-9FE9-2D49-93F8-A5476D496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5" y="2325688"/>
              <a:ext cx="292100" cy="615950"/>
            </a:xfrm>
            <a:custGeom>
              <a:avLst/>
              <a:gdLst>
                <a:gd name="T0" fmla="*/ 59 w 78"/>
                <a:gd name="T1" fmla="*/ 0 h 164"/>
                <a:gd name="T2" fmla="*/ 20 w 78"/>
                <a:gd name="T3" fmla="*/ 0 h 164"/>
                <a:gd name="T4" fmla="*/ 0 w 78"/>
                <a:gd name="T5" fmla="*/ 16 h 164"/>
                <a:gd name="T6" fmla="*/ 0 w 78"/>
                <a:gd name="T7" fmla="*/ 16 h 164"/>
                <a:gd name="T8" fmla="*/ 0 w 78"/>
                <a:gd name="T9" fmla="*/ 19 h 164"/>
                <a:gd name="T10" fmla="*/ 0 w 78"/>
                <a:gd name="T11" fmla="*/ 74 h 164"/>
                <a:gd name="T12" fmla="*/ 7 w 78"/>
                <a:gd name="T13" fmla="*/ 80 h 164"/>
                <a:gd name="T14" fmla="*/ 13 w 78"/>
                <a:gd name="T15" fmla="*/ 74 h 164"/>
                <a:gd name="T16" fmla="*/ 13 w 78"/>
                <a:gd name="T17" fmla="*/ 26 h 164"/>
                <a:gd name="T18" fmla="*/ 19 w 78"/>
                <a:gd name="T19" fmla="*/ 26 h 164"/>
                <a:gd name="T20" fmla="*/ 19 w 78"/>
                <a:gd name="T21" fmla="*/ 72 h 164"/>
                <a:gd name="T22" fmla="*/ 19 w 78"/>
                <a:gd name="T23" fmla="*/ 73 h 164"/>
                <a:gd name="T24" fmla="*/ 19 w 78"/>
                <a:gd name="T25" fmla="*/ 154 h 164"/>
                <a:gd name="T26" fmla="*/ 28 w 78"/>
                <a:gd name="T27" fmla="*/ 164 h 164"/>
                <a:gd name="T28" fmla="*/ 37 w 78"/>
                <a:gd name="T29" fmla="*/ 154 h 164"/>
                <a:gd name="T30" fmla="*/ 37 w 78"/>
                <a:gd name="T31" fmla="*/ 83 h 164"/>
                <a:gd name="T32" fmla="*/ 41 w 78"/>
                <a:gd name="T33" fmla="*/ 83 h 164"/>
                <a:gd name="T34" fmla="*/ 41 w 78"/>
                <a:gd name="T35" fmla="*/ 154 h 164"/>
                <a:gd name="T36" fmla="*/ 50 w 78"/>
                <a:gd name="T37" fmla="*/ 164 h 164"/>
                <a:gd name="T38" fmla="*/ 59 w 78"/>
                <a:gd name="T39" fmla="*/ 154 h 164"/>
                <a:gd name="T40" fmla="*/ 59 w 78"/>
                <a:gd name="T41" fmla="*/ 72 h 164"/>
                <a:gd name="T42" fmla="*/ 59 w 78"/>
                <a:gd name="T43" fmla="*/ 71 h 164"/>
                <a:gd name="T44" fmla="*/ 59 w 78"/>
                <a:gd name="T45" fmla="*/ 26 h 164"/>
                <a:gd name="T46" fmla="*/ 64 w 78"/>
                <a:gd name="T47" fmla="*/ 26 h 164"/>
                <a:gd name="T48" fmla="*/ 64 w 78"/>
                <a:gd name="T49" fmla="*/ 74 h 164"/>
                <a:gd name="T50" fmla="*/ 71 w 78"/>
                <a:gd name="T51" fmla="*/ 80 h 164"/>
                <a:gd name="T52" fmla="*/ 78 w 78"/>
                <a:gd name="T53" fmla="*/ 74 h 164"/>
                <a:gd name="T54" fmla="*/ 78 w 78"/>
                <a:gd name="T55" fmla="*/ 19 h 164"/>
                <a:gd name="T56" fmla="*/ 78 w 78"/>
                <a:gd name="T57" fmla="*/ 16 h 164"/>
                <a:gd name="T58" fmla="*/ 78 w 78"/>
                <a:gd name="T59" fmla="*/ 15 h 164"/>
                <a:gd name="T60" fmla="*/ 59 w 78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164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6" y="0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3" y="80"/>
                    <a:pt x="7" y="80"/>
                  </a:cubicBezTo>
                  <a:cubicBezTo>
                    <a:pt x="10" y="80"/>
                    <a:pt x="13" y="77"/>
                    <a:pt x="13" y="7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3"/>
                    <a:pt x="19" y="7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9"/>
                    <a:pt x="23" y="164"/>
                    <a:pt x="28" y="164"/>
                  </a:cubicBezTo>
                  <a:cubicBezTo>
                    <a:pt x="33" y="164"/>
                    <a:pt x="37" y="159"/>
                    <a:pt x="37" y="154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9"/>
                    <a:pt x="45" y="164"/>
                    <a:pt x="50" y="164"/>
                  </a:cubicBezTo>
                  <a:cubicBezTo>
                    <a:pt x="55" y="164"/>
                    <a:pt x="59" y="159"/>
                    <a:pt x="59" y="154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7"/>
                    <a:pt x="67" y="80"/>
                    <a:pt x="71" y="80"/>
                  </a:cubicBezTo>
                  <a:cubicBezTo>
                    <a:pt x="75" y="80"/>
                    <a:pt x="78" y="77"/>
                    <a:pt x="78" y="74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0"/>
                    <a:pt x="72" y="0"/>
                    <a:pt x="59" y="0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Oval 13">
              <a:extLst>
                <a:ext uri="{FF2B5EF4-FFF2-40B4-BE49-F238E27FC236}">
                  <a16:creationId xmlns:a16="http://schemas.microsoft.com/office/drawing/2014/main" id="{68D7C512-2B11-E3E8-8F64-B573CFD66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675" y="2198688"/>
              <a:ext cx="115888" cy="115888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CA688A7-8E6C-678A-0085-5E654920BC25}"/>
              </a:ext>
            </a:extLst>
          </p:cNvPr>
          <p:cNvGrpSpPr/>
          <p:nvPr/>
        </p:nvGrpSpPr>
        <p:grpSpPr>
          <a:xfrm>
            <a:off x="4785202" y="3614018"/>
            <a:ext cx="386648" cy="983434"/>
            <a:chOff x="4422775" y="2198688"/>
            <a:chExt cx="292100" cy="742950"/>
          </a:xfrm>
          <a:solidFill>
            <a:schemeClr val="accent1"/>
          </a:solidFill>
        </p:grpSpPr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F1B7F565-D661-6448-02CF-61C4118C0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5" y="2325688"/>
              <a:ext cx="292100" cy="615950"/>
            </a:xfrm>
            <a:custGeom>
              <a:avLst/>
              <a:gdLst>
                <a:gd name="T0" fmla="*/ 59 w 78"/>
                <a:gd name="T1" fmla="*/ 0 h 164"/>
                <a:gd name="T2" fmla="*/ 20 w 78"/>
                <a:gd name="T3" fmla="*/ 0 h 164"/>
                <a:gd name="T4" fmla="*/ 0 w 78"/>
                <a:gd name="T5" fmla="*/ 16 h 164"/>
                <a:gd name="T6" fmla="*/ 0 w 78"/>
                <a:gd name="T7" fmla="*/ 16 h 164"/>
                <a:gd name="T8" fmla="*/ 0 w 78"/>
                <a:gd name="T9" fmla="*/ 19 h 164"/>
                <a:gd name="T10" fmla="*/ 0 w 78"/>
                <a:gd name="T11" fmla="*/ 74 h 164"/>
                <a:gd name="T12" fmla="*/ 7 w 78"/>
                <a:gd name="T13" fmla="*/ 80 h 164"/>
                <a:gd name="T14" fmla="*/ 13 w 78"/>
                <a:gd name="T15" fmla="*/ 74 h 164"/>
                <a:gd name="T16" fmla="*/ 13 w 78"/>
                <a:gd name="T17" fmla="*/ 26 h 164"/>
                <a:gd name="T18" fmla="*/ 19 w 78"/>
                <a:gd name="T19" fmla="*/ 26 h 164"/>
                <a:gd name="T20" fmla="*/ 19 w 78"/>
                <a:gd name="T21" fmla="*/ 72 h 164"/>
                <a:gd name="T22" fmla="*/ 19 w 78"/>
                <a:gd name="T23" fmla="*/ 73 h 164"/>
                <a:gd name="T24" fmla="*/ 19 w 78"/>
                <a:gd name="T25" fmla="*/ 154 h 164"/>
                <a:gd name="T26" fmla="*/ 28 w 78"/>
                <a:gd name="T27" fmla="*/ 164 h 164"/>
                <a:gd name="T28" fmla="*/ 37 w 78"/>
                <a:gd name="T29" fmla="*/ 154 h 164"/>
                <a:gd name="T30" fmla="*/ 37 w 78"/>
                <a:gd name="T31" fmla="*/ 83 h 164"/>
                <a:gd name="T32" fmla="*/ 41 w 78"/>
                <a:gd name="T33" fmla="*/ 83 h 164"/>
                <a:gd name="T34" fmla="*/ 41 w 78"/>
                <a:gd name="T35" fmla="*/ 154 h 164"/>
                <a:gd name="T36" fmla="*/ 50 w 78"/>
                <a:gd name="T37" fmla="*/ 164 h 164"/>
                <a:gd name="T38" fmla="*/ 59 w 78"/>
                <a:gd name="T39" fmla="*/ 154 h 164"/>
                <a:gd name="T40" fmla="*/ 59 w 78"/>
                <a:gd name="T41" fmla="*/ 72 h 164"/>
                <a:gd name="T42" fmla="*/ 59 w 78"/>
                <a:gd name="T43" fmla="*/ 71 h 164"/>
                <a:gd name="T44" fmla="*/ 59 w 78"/>
                <a:gd name="T45" fmla="*/ 26 h 164"/>
                <a:gd name="T46" fmla="*/ 64 w 78"/>
                <a:gd name="T47" fmla="*/ 26 h 164"/>
                <a:gd name="T48" fmla="*/ 64 w 78"/>
                <a:gd name="T49" fmla="*/ 74 h 164"/>
                <a:gd name="T50" fmla="*/ 71 w 78"/>
                <a:gd name="T51" fmla="*/ 80 h 164"/>
                <a:gd name="T52" fmla="*/ 78 w 78"/>
                <a:gd name="T53" fmla="*/ 74 h 164"/>
                <a:gd name="T54" fmla="*/ 78 w 78"/>
                <a:gd name="T55" fmla="*/ 19 h 164"/>
                <a:gd name="T56" fmla="*/ 78 w 78"/>
                <a:gd name="T57" fmla="*/ 16 h 164"/>
                <a:gd name="T58" fmla="*/ 78 w 78"/>
                <a:gd name="T59" fmla="*/ 15 h 164"/>
                <a:gd name="T60" fmla="*/ 59 w 78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164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6" y="0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3" y="80"/>
                    <a:pt x="7" y="80"/>
                  </a:cubicBezTo>
                  <a:cubicBezTo>
                    <a:pt x="10" y="80"/>
                    <a:pt x="13" y="77"/>
                    <a:pt x="13" y="7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3"/>
                    <a:pt x="19" y="7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9"/>
                    <a:pt x="23" y="164"/>
                    <a:pt x="28" y="164"/>
                  </a:cubicBezTo>
                  <a:cubicBezTo>
                    <a:pt x="33" y="164"/>
                    <a:pt x="37" y="159"/>
                    <a:pt x="37" y="154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9"/>
                    <a:pt x="45" y="164"/>
                    <a:pt x="50" y="164"/>
                  </a:cubicBezTo>
                  <a:cubicBezTo>
                    <a:pt x="55" y="164"/>
                    <a:pt x="59" y="159"/>
                    <a:pt x="59" y="154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7"/>
                    <a:pt x="67" y="80"/>
                    <a:pt x="71" y="80"/>
                  </a:cubicBezTo>
                  <a:cubicBezTo>
                    <a:pt x="75" y="80"/>
                    <a:pt x="78" y="77"/>
                    <a:pt x="78" y="74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0"/>
                    <a:pt x="72" y="0"/>
                    <a:pt x="59" y="0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Oval 13">
              <a:extLst>
                <a:ext uri="{FF2B5EF4-FFF2-40B4-BE49-F238E27FC236}">
                  <a16:creationId xmlns:a16="http://schemas.microsoft.com/office/drawing/2014/main" id="{51EF11DA-91EB-90C2-F8A2-A87FAB1AB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675" y="2198688"/>
              <a:ext cx="115888" cy="115888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5703F49-52CB-309D-D49D-8C7BDE902350}"/>
              </a:ext>
            </a:extLst>
          </p:cNvPr>
          <p:cNvGrpSpPr/>
          <p:nvPr/>
        </p:nvGrpSpPr>
        <p:grpSpPr>
          <a:xfrm>
            <a:off x="6088796" y="3614018"/>
            <a:ext cx="386648" cy="983434"/>
            <a:chOff x="4422775" y="2198688"/>
            <a:chExt cx="292100" cy="742950"/>
          </a:xfrm>
          <a:solidFill>
            <a:schemeClr val="accent1"/>
          </a:solidFill>
        </p:grpSpPr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A1D4F94E-EDCF-0142-F1F7-B4E3CDF2F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5" y="2325688"/>
              <a:ext cx="292100" cy="615950"/>
            </a:xfrm>
            <a:custGeom>
              <a:avLst/>
              <a:gdLst>
                <a:gd name="T0" fmla="*/ 59 w 78"/>
                <a:gd name="T1" fmla="*/ 0 h 164"/>
                <a:gd name="T2" fmla="*/ 20 w 78"/>
                <a:gd name="T3" fmla="*/ 0 h 164"/>
                <a:gd name="T4" fmla="*/ 0 w 78"/>
                <a:gd name="T5" fmla="*/ 16 h 164"/>
                <a:gd name="T6" fmla="*/ 0 w 78"/>
                <a:gd name="T7" fmla="*/ 16 h 164"/>
                <a:gd name="T8" fmla="*/ 0 w 78"/>
                <a:gd name="T9" fmla="*/ 19 h 164"/>
                <a:gd name="T10" fmla="*/ 0 w 78"/>
                <a:gd name="T11" fmla="*/ 74 h 164"/>
                <a:gd name="T12" fmla="*/ 7 w 78"/>
                <a:gd name="T13" fmla="*/ 80 h 164"/>
                <a:gd name="T14" fmla="*/ 13 w 78"/>
                <a:gd name="T15" fmla="*/ 74 h 164"/>
                <a:gd name="T16" fmla="*/ 13 w 78"/>
                <a:gd name="T17" fmla="*/ 26 h 164"/>
                <a:gd name="T18" fmla="*/ 19 w 78"/>
                <a:gd name="T19" fmla="*/ 26 h 164"/>
                <a:gd name="T20" fmla="*/ 19 w 78"/>
                <a:gd name="T21" fmla="*/ 72 h 164"/>
                <a:gd name="T22" fmla="*/ 19 w 78"/>
                <a:gd name="T23" fmla="*/ 73 h 164"/>
                <a:gd name="T24" fmla="*/ 19 w 78"/>
                <a:gd name="T25" fmla="*/ 154 h 164"/>
                <a:gd name="T26" fmla="*/ 28 w 78"/>
                <a:gd name="T27" fmla="*/ 164 h 164"/>
                <a:gd name="T28" fmla="*/ 37 w 78"/>
                <a:gd name="T29" fmla="*/ 154 h 164"/>
                <a:gd name="T30" fmla="*/ 37 w 78"/>
                <a:gd name="T31" fmla="*/ 83 h 164"/>
                <a:gd name="T32" fmla="*/ 41 w 78"/>
                <a:gd name="T33" fmla="*/ 83 h 164"/>
                <a:gd name="T34" fmla="*/ 41 w 78"/>
                <a:gd name="T35" fmla="*/ 154 h 164"/>
                <a:gd name="T36" fmla="*/ 50 w 78"/>
                <a:gd name="T37" fmla="*/ 164 h 164"/>
                <a:gd name="T38" fmla="*/ 59 w 78"/>
                <a:gd name="T39" fmla="*/ 154 h 164"/>
                <a:gd name="T40" fmla="*/ 59 w 78"/>
                <a:gd name="T41" fmla="*/ 72 h 164"/>
                <a:gd name="T42" fmla="*/ 59 w 78"/>
                <a:gd name="T43" fmla="*/ 71 h 164"/>
                <a:gd name="T44" fmla="*/ 59 w 78"/>
                <a:gd name="T45" fmla="*/ 26 h 164"/>
                <a:gd name="T46" fmla="*/ 64 w 78"/>
                <a:gd name="T47" fmla="*/ 26 h 164"/>
                <a:gd name="T48" fmla="*/ 64 w 78"/>
                <a:gd name="T49" fmla="*/ 74 h 164"/>
                <a:gd name="T50" fmla="*/ 71 w 78"/>
                <a:gd name="T51" fmla="*/ 80 h 164"/>
                <a:gd name="T52" fmla="*/ 78 w 78"/>
                <a:gd name="T53" fmla="*/ 74 h 164"/>
                <a:gd name="T54" fmla="*/ 78 w 78"/>
                <a:gd name="T55" fmla="*/ 19 h 164"/>
                <a:gd name="T56" fmla="*/ 78 w 78"/>
                <a:gd name="T57" fmla="*/ 16 h 164"/>
                <a:gd name="T58" fmla="*/ 78 w 78"/>
                <a:gd name="T59" fmla="*/ 15 h 164"/>
                <a:gd name="T60" fmla="*/ 59 w 78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164">
                  <a:moveTo>
                    <a:pt x="5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6" y="0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3" y="80"/>
                    <a:pt x="7" y="80"/>
                  </a:cubicBezTo>
                  <a:cubicBezTo>
                    <a:pt x="10" y="80"/>
                    <a:pt x="13" y="77"/>
                    <a:pt x="13" y="7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3"/>
                    <a:pt x="19" y="7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9"/>
                    <a:pt x="23" y="164"/>
                    <a:pt x="28" y="164"/>
                  </a:cubicBezTo>
                  <a:cubicBezTo>
                    <a:pt x="33" y="164"/>
                    <a:pt x="37" y="159"/>
                    <a:pt x="37" y="154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9"/>
                    <a:pt x="45" y="164"/>
                    <a:pt x="50" y="164"/>
                  </a:cubicBezTo>
                  <a:cubicBezTo>
                    <a:pt x="55" y="164"/>
                    <a:pt x="59" y="159"/>
                    <a:pt x="59" y="154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7"/>
                    <a:pt x="67" y="80"/>
                    <a:pt x="71" y="80"/>
                  </a:cubicBezTo>
                  <a:cubicBezTo>
                    <a:pt x="75" y="80"/>
                    <a:pt x="78" y="77"/>
                    <a:pt x="78" y="74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0"/>
                    <a:pt x="72" y="0"/>
                    <a:pt x="59" y="0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Oval 13">
              <a:extLst>
                <a:ext uri="{FF2B5EF4-FFF2-40B4-BE49-F238E27FC236}">
                  <a16:creationId xmlns:a16="http://schemas.microsoft.com/office/drawing/2014/main" id="{70456B72-C6C8-4B9E-3E61-1A30B482A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675" y="2198688"/>
              <a:ext cx="115888" cy="115888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3DF0C622-0313-E538-F51A-A25B96A2215E}"/>
              </a:ext>
            </a:extLst>
          </p:cNvPr>
          <p:cNvSpPr txBox="1"/>
          <p:nvPr/>
        </p:nvSpPr>
        <p:spPr>
          <a:xfrm>
            <a:off x="1452337" y="2680210"/>
            <a:ext cx="30234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And every</a:t>
            </a:r>
            <a:r>
              <a:rPr lang="en-US" sz="24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 minutes*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, someone is added to the waiting list.</a:t>
            </a:r>
            <a:endParaRPr lang="en-US" sz="24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38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"/>
                            </p:stCondLst>
                            <p:childTnLst>
                              <p:par>
                                <p:cTn id="13" presetID="9" presetClass="emph" presetSubtype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9" presetClass="emph" presetSubtype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"/>
                            </p:stCondLst>
                            <p:childTnLst>
                              <p:par>
                                <p:cTn id="21" presetID="9" presetClass="emph" presetSubtype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"/>
                            </p:stCondLst>
                            <p:childTnLst>
                              <p:par>
                                <p:cTn id="25" presetID="9" presetClass="emph" presetSubtype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9" presetClass="emph" presetSubtype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"/>
                            </p:stCondLst>
                            <p:childTnLst>
                              <p:par>
                                <p:cTn id="33" presetID="9" presetClass="emph" presetSubtype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"/>
                            </p:stCondLst>
                            <p:childTnLst>
                              <p:par>
                                <p:cTn id="37" presetID="9" presetClass="emph" presetSubtype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9" presetClass="emph" presetSubtype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yle Guide for PowerPoint Slides 2018" id="{09F853F9-6737-4DFB-AD59-9BB46BA38D95}" vid="{64984645-2CF7-41A9-B51F-9D642C0991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8508fc2-0e9f-4e35-a4ca-5d77f9db568b">
      <UserInfo>
        <DisplayName>Katie Sauce</DisplayName>
        <AccountId>1117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0B68CDF3F03C4B89020F94C58EB26A" ma:contentTypeVersion="13" ma:contentTypeDescription="Create a new document." ma:contentTypeScope="" ma:versionID="1a6179710759d51b54548a13d12ef182">
  <xsd:schema xmlns:xsd="http://www.w3.org/2001/XMLSchema" xmlns:xs="http://www.w3.org/2001/XMLSchema" xmlns:p="http://schemas.microsoft.com/office/2006/metadata/properties" xmlns:ns2="47d6c77c-227c-4074-a6aa-3ab67e1d08d4" xmlns:ns3="98508fc2-0e9f-4e35-a4ca-5d77f9db568b" targetNamespace="http://schemas.microsoft.com/office/2006/metadata/properties" ma:root="true" ma:fieldsID="5f430048420db803aa040a2b94d9ad2a" ns2:_="" ns3:_="">
    <xsd:import namespace="47d6c77c-227c-4074-a6aa-3ab67e1d08d4"/>
    <xsd:import namespace="98508fc2-0e9f-4e35-a4ca-5d77f9db56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d6c77c-227c-4074-a6aa-3ab67e1d08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08fc2-0e9f-4e35-a4ca-5d77f9db568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B5565B-E431-4ACA-BB69-13B1C1FDD8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33F0C0-EC8B-49D3-921D-CA4188EA634B}">
  <ds:schemaRefs>
    <ds:schemaRef ds:uri="53790eaf-eb7b-4f6d-a310-068ae9ae08eb"/>
    <ds:schemaRef ds:uri="c2ab9cf8-083e-4882-944c-3410bc14ff6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sharepoint/v3"/>
    <ds:schemaRef ds:uri="24acf9dc-ce23-4ab9-8ca3-6a4763536354"/>
    <ds:schemaRef ds:uri="98508fc2-0e9f-4e35-a4ca-5d77f9db568b"/>
  </ds:schemaRefs>
</ds:datastoreItem>
</file>

<file path=customXml/itemProps3.xml><?xml version="1.0" encoding="utf-8"?>
<ds:datastoreItem xmlns:ds="http://schemas.openxmlformats.org/officeDocument/2006/customXml" ds:itemID="{B0B665FB-0E9D-4316-9C6F-1F2A813FB0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d6c77c-227c-4074-a6aa-3ab67e1d08d4"/>
    <ds:schemaRef ds:uri="98508fc2-0e9f-4e35-a4ca-5d77f9db56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e4024c1-a119-42ee-a330-3666d19bf8bf}" enabled="0" method="" siteId="{3e4024c1-a119-42ee-a330-3666d19bf8b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1731</TotalTime>
  <Words>789</Words>
  <Application>Microsoft Office PowerPoint</Application>
  <PresentationFormat>Widescreen</PresentationFormat>
  <Paragraphs>108</Paragraphs>
  <Slides>26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Google Sans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 Donation Overview Essential Information for Health Care Professionals</dc:title>
  <dc:creator>Shalean Easter</dc:creator>
  <cp:lastModifiedBy>Sara Metzger</cp:lastModifiedBy>
  <cp:revision>1521</cp:revision>
  <dcterms:created xsi:type="dcterms:W3CDTF">2018-12-06T18:48:12Z</dcterms:created>
  <dcterms:modified xsi:type="dcterms:W3CDTF">2024-01-31T22:32:48Z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0x010100B80B68CDF3F03C4B89020F94C58EB26A</vt:lpwstr>
  </property>
  <property fmtid="{D5CDD505-2E9C-101B-9397-08002B2CF9AE}" pid="3" name="MediaServiceImageTags">
    <vt:lpwstr/>
  </property>
</Properties>
</file>